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5"/>
  </p:notesMasterIdLst>
  <p:sldIdLst>
    <p:sldId id="256" r:id="rId2"/>
    <p:sldId id="257" r:id="rId3"/>
    <p:sldId id="321" r:id="rId4"/>
    <p:sldId id="308" r:id="rId5"/>
    <p:sldId id="322" r:id="rId6"/>
    <p:sldId id="323" r:id="rId7"/>
    <p:sldId id="316" r:id="rId8"/>
    <p:sldId id="318" r:id="rId9"/>
    <p:sldId id="324" r:id="rId10"/>
    <p:sldId id="326" r:id="rId11"/>
    <p:sldId id="325" r:id="rId12"/>
    <p:sldId id="327" r:id="rId13"/>
    <p:sldId id="269" r:id="rId14"/>
  </p:sldIdLst>
  <p:sldSz cx="9144000" cy="6858000" type="screen4x3"/>
  <p:notesSz cx="6805613"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57"/>
    <p:restoredTop sz="94660"/>
  </p:normalViewPr>
  <p:slideViewPr>
    <p:cSldViewPr snapToGrid="0">
      <p:cViewPr varScale="1">
        <p:scale>
          <a:sx n="85" d="100"/>
          <a:sy n="85" d="100"/>
        </p:scale>
        <p:origin x="1690" y="72"/>
      </p:cViewPr>
      <p:guideLst>
        <p:guide orient="horz" pos="2160"/>
        <p:guide pos="2880"/>
      </p:guideLst>
    </p:cSldViewPr>
  </p:slideViewPr>
  <p:notesTextViewPr>
    <p:cViewPr>
      <p:scale>
        <a:sx n="1" d="1"/>
        <a:sy n="1" d="1"/>
      </p:scale>
      <p:origin x="0" y="0"/>
    </p:cViewPr>
  </p:notesTextViewPr>
  <p:sorterViewPr>
    <p:cViewPr>
      <p:scale>
        <a:sx n="100" d="100"/>
        <a:sy n="100" d="100"/>
      </p:scale>
      <p:origin x="0" y="-3762"/>
    </p:cViewPr>
  </p:sorterViewPr>
  <p:notesViewPr>
    <p:cSldViewPr snapToGrid="0">
      <p:cViewPr varScale="1">
        <p:scale>
          <a:sx n="52" d="100"/>
          <a:sy n="52" d="100"/>
        </p:scale>
        <p:origin x="2970"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1" y="0"/>
            <a:ext cx="2949099" cy="498693"/>
          </a:xfrm>
          <a:prstGeom prst="rect">
            <a:avLst/>
          </a:prstGeom>
        </p:spPr>
        <p:txBody>
          <a:bodyPr vert="horz" lIns="92226" tIns="46113" rIns="92226" bIns="46113"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3854939" y="0"/>
            <a:ext cx="2949099" cy="498693"/>
          </a:xfrm>
          <a:prstGeom prst="rect">
            <a:avLst/>
          </a:prstGeom>
        </p:spPr>
        <p:txBody>
          <a:bodyPr vert="horz" lIns="92226" tIns="46113" rIns="92226" bIns="46113" rtlCol="0"/>
          <a:lstStyle>
            <a:lvl1pPr algn="r">
              <a:defRPr sz="1200"/>
            </a:lvl1pPr>
          </a:lstStyle>
          <a:p>
            <a:fld id="{CFD85929-BC62-4857-8030-DDEB7D79CC3C}" type="datetimeFigureOut">
              <a:rPr kumimoji="1" lang="ja-JP" altLang="en-US" smtClean="0"/>
              <a:t>2021/8/13</a:t>
            </a:fld>
            <a:endParaRPr kumimoji="1" lang="ja-JP" altLang="en-US"/>
          </a:p>
        </p:txBody>
      </p:sp>
      <p:sp>
        <p:nvSpPr>
          <p:cNvPr id="1102" name="スライド イメージ プレースホルダー 3"/>
          <p:cNvSpPr>
            <a:spLocks noGrp="1" noRot="1" noChangeAspect="1"/>
          </p:cNvSpPr>
          <p:nvPr>
            <p:ph type="sldImg" idx="2"/>
          </p:nvPr>
        </p:nvSpPr>
        <p:spPr>
          <a:xfrm>
            <a:off x="1166813" y="1243013"/>
            <a:ext cx="4471987" cy="3352800"/>
          </a:xfrm>
          <a:prstGeom prst="rect">
            <a:avLst/>
          </a:prstGeom>
          <a:noFill/>
          <a:ln w="12700">
            <a:solidFill>
              <a:prstClr val="black"/>
            </a:solidFill>
          </a:ln>
        </p:spPr>
        <p:txBody>
          <a:bodyPr vert="horz" lIns="92226" tIns="46113" rIns="92226" bIns="46113" rtlCol="0" anchor="ctr"/>
          <a:lstStyle/>
          <a:p>
            <a:endParaRPr lang="ja-JP" altLang="en-US"/>
          </a:p>
        </p:txBody>
      </p:sp>
      <p:sp>
        <p:nvSpPr>
          <p:cNvPr id="1103" name="ノート プレースホルダー 4"/>
          <p:cNvSpPr>
            <a:spLocks noGrp="1"/>
          </p:cNvSpPr>
          <p:nvPr>
            <p:ph type="body" sz="quarter" idx="3"/>
          </p:nvPr>
        </p:nvSpPr>
        <p:spPr>
          <a:xfrm>
            <a:off x="680562" y="4783307"/>
            <a:ext cx="5444490" cy="3913615"/>
          </a:xfrm>
          <a:prstGeom prst="rect">
            <a:avLst/>
          </a:prstGeom>
        </p:spPr>
        <p:txBody>
          <a:bodyPr vert="horz" lIns="92226" tIns="46113" rIns="92226"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1" y="9440647"/>
            <a:ext cx="2949099" cy="498692"/>
          </a:xfrm>
          <a:prstGeom prst="rect">
            <a:avLst/>
          </a:prstGeom>
        </p:spPr>
        <p:txBody>
          <a:bodyPr vert="horz" lIns="92226" tIns="46113" rIns="92226" bIns="46113"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3854939" y="9440647"/>
            <a:ext cx="2949099" cy="498692"/>
          </a:xfrm>
          <a:prstGeom prst="rect">
            <a:avLst/>
          </a:prstGeom>
        </p:spPr>
        <p:txBody>
          <a:bodyPr vert="horz" lIns="92226" tIns="46113" rIns="92226" bIns="46113" rtlCol="0" anchor="b"/>
          <a:lstStyle>
            <a:lvl1pPr algn="r">
              <a:defRPr sz="1200"/>
            </a:lvl1pPr>
          </a:lstStyle>
          <a:p>
            <a:fld id="{00FB2A39-6AF0-4FDF-A85D-C747B6F5BF9B}" type="slidenum">
              <a:rPr kumimoji="1" lang="ja-JP" altLang="en-US" smtClean="0"/>
              <a:t>‹#›</a:t>
            </a:fld>
            <a:endParaRPr kumimoji="1" lang="ja-JP" altLang="en-US"/>
          </a:p>
        </p:txBody>
      </p:sp>
    </p:spTree>
    <p:extLst>
      <p:ext uri="{BB962C8B-B14F-4D97-AF65-F5344CB8AC3E}">
        <p14:creationId xmlns:p14="http://schemas.microsoft.com/office/powerpoint/2010/main" val="35633362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スライド イメージ プレースホルダー 1"/>
          <p:cNvSpPr>
            <a:spLocks noGrp="1" noRot="1" noChangeAspect="1"/>
          </p:cNvSpPr>
          <p:nvPr>
            <p:ph type="sldImg"/>
          </p:nvPr>
        </p:nvSpPr>
        <p:spPr/>
      </p:sp>
      <p:sp>
        <p:nvSpPr>
          <p:cNvPr id="1115" name="ノート プレースホルダー 2"/>
          <p:cNvSpPr>
            <a:spLocks noGrp="1"/>
          </p:cNvSpPr>
          <p:nvPr>
            <p:ph type="body" idx="1"/>
          </p:nvPr>
        </p:nvSpPr>
        <p:spPr/>
        <p:txBody>
          <a:bodyPr/>
          <a:lstStyle/>
          <a:p>
            <a:r>
              <a:rPr lang="ja-JP" altLang="en-US" sz="2000" dirty="0">
                <a:latin typeface="+mn-ea"/>
              </a:rPr>
              <a:t>「家庭内における省エネルギー行動と意識に関する研究」のその１２として、</a:t>
            </a:r>
            <a:endParaRPr lang="en-US" altLang="ja-JP" sz="2000" dirty="0">
              <a:latin typeface="+mn-ea"/>
            </a:endParaRPr>
          </a:p>
          <a:p>
            <a:r>
              <a:rPr lang="ja-JP" altLang="en-US" sz="2000" dirty="0">
                <a:latin typeface="+mn-ea"/>
              </a:rPr>
              <a:t>「入居前後ならびに入居</a:t>
            </a:r>
            <a:r>
              <a:rPr lang="en-US" altLang="ja-JP" sz="2000" dirty="0">
                <a:latin typeface="+mn-ea"/>
              </a:rPr>
              <a:t>1</a:t>
            </a:r>
            <a:r>
              <a:rPr lang="ja-JP" altLang="en-US" sz="2000" dirty="0">
                <a:latin typeface="+mn-ea"/>
              </a:rPr>
              <a:t>年後のアンケート調査結果」について</a:t>
            </a:r>
            <a:endParaRPr lang="en-US" altLang="ja-JP" sz="2000" dirty="0">
              <a:latin typeface="+mn-ea"/>
            </a:endParaRPr>
          </a:p>
          <a:p>
            <a:r>
              <a:rPr lang="ja-JP" altLang="en-US" sz="2000" dirty="0">
                <a:latin typeface="+mn-ea"/>
              </a:rPr>
              <a:t>東急不動産Ｒ＆Ｄセンターの吉田が報告します。</a:t>
            </a:r>
          </a:p>
        </p:txBody>
      </p:sp>
      <p:sp>
        <p:nvSpPr>
          <p:cNvPr id="1116" name="スライド番号プレースホルダー 3"/>
          <p:cNvSpPr>
            <a:spLocks noGrp="1"/>
          </p:cNvSpPr>
          <p:nvPr>
            <p:ph type="sldNum" sz="quarter" idx="10"/>
          </p:nvPr>
        </p:nvSpPr>
        <p:spPr/>
        <p:txBody>
          <a:bodyPr/>
          <a:lstStyle/>
          <a:p>
            <a:fld id="{00FB2A39-6AF0-4FDF-A85D-C747B6F5BF9B}" type="slidenum">
              <a:rPr kumimoji="1" lang="ja-JP" altLang="en-US" smtClean="0"/>
              <a:t>1</a:t>
            </a:fld>
            <a:endParaRPr kumimoji="1" lang="ja-JP" altLang="en-US" dirty="0"/>
          </a:p>
        </p:txBody>
      </p:sp>
    </p:spTree>
    <p:extLst>
      <p:ext uri="{BB962C8B-B14F-4D97-AF65-F5344CB8AC3E}">
        <p14:creationId xmlns:p14="http://schemas.microsoft.com/office/powerpoint/2010/main" val="145248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スライド イメージ プレースホルダー 1"/>
          <p:cNvSpPr>
            <a:spLocks noGrp="1" noRot="1" noChangeAspect="1"/>
          </p:cNvSpPr>
          <p:nvPr>
            <p:ph type="sldImg"/>
          </p:nvPr>
        </p:nvSpPr>
        <p:spPr/>
      </p:sp>
      <p:sp>
        <p:nvSpPr>
          <p:cNvPr id="1250"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51" name="スライド番号プレースホルダー 3"/>
          <p:cNvSpPr>
            <a:spLocks noGrp="1"/>
          </p:cNvSpPr>
          <p:nvPr>
            <p:ph type="sldNum" sz="quarter" idx="10"/>
          </p:nvPr>
        </p:nvSpPr>
        <p:spPr/>
        <p:txBody>
          <a:bodyPr/>
          <a:lstStyle/>
          <a:p>
            <a:fld id="{00FB2A39-6AF0-4FDF-A85D-C747B6F5BF9B}" type="slidenum">
              <a:rPr kumimoji="1" lang="ja-JP" altLang="en-US" smtClean="0"/>
              <a:t>10</a:t>
            </a:fld>
            <a:endParaRPr kumimoji="1" lang="ja-JP" altLang="en-US" dirty="0"/>
          </a:p>
        </p:txBody>
      </p:sp>
    </p:spTree>
    <p:extLst>
      <p:ext uri="{BB962C8B-B14F-4D97-AF65-F5344CB8AC3E}">
        <p14:creationId xmlns:p14="http://schemas.microsoft.com/office/powerpoint/2010/main" val="85108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スライド イメージ プレースホルダー 1"/>
          <p:cNvSpPr>
            <a:spLocks noGrp="1" noRot="1" noChangeAspect="1"/>
          </p:cNvSpPr>
          <p:nvPr>
            <p:ph type="sldImg"/>
          </p:nvPr>
        </p:nvSpPr>
        <p:spPr/>
      </p:sp>
      <p:sp>
        <p:nvSpPr>
          <p:cNvPr id="1265"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66" name="スライド番号プレースホルダー 3"/>
          <p:cNvSpPr>
            <a:spLocks noGrp="1"/>
          </p:cNvSpPr>
          <p:nvPr>
            <p:ph type="sldNum" sz="quarter" idx="10"/>
          </p:nvPr>
        </p:nvSpPr>
        <p:spPr/>
        <p:txBody>
          <a:bodyPr/>
          <a:lstStyle/>
          <a:p>
            <a:fld id="{00FB2A39-6AF0-4FDF-A85D-C747B6F5BF9B}" type="slidenum">
              <a:rPr kumimoji="1" lang="ja-JP" altLang="en-US" smtClean="0"/>
              <a:t>11</a:t>
            </a:fld>
            <a:endParaRPr kumimoji="1" lang="ja-JP" altLang="en-US" dirty="0"/>
          </a:p>
        </p:txBody>
      </p:sp>
    </p:spTree>
    <p:extLst>
      <p:ext uri="{BB962C8B-B14F-4D97-AF65-F5344CB8AC3E}">
        <p14:creationId xmlns:p14="http://schemas.microsoft.com/office/powerpoint/2010/main" val="851084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スライド イメージ プレースホルダー 1"/>
          <p:cNvSpPr>
            <a:spLocks noGrp="1" noRot="1" noChangeAspect="1"/>
          </p:cNvSpPr>
          <p:nvPr>
            <p:ph type="sldImg"/>
          </p:nvPr>
        </p:nvSpPr>
        <p:spPr/>
      </p:sp>
      <p:sp>
        <p:nvSpPr>
          <p:cNvPr id="1281"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82" name="スライド番号プレースホルダー 3"/>
          <p:cNvSpPr>
            <a:spLocks noGrp="1"/>
          </p:cNvSpPr>
          <p:nvPr>
            <p:ph type="sldNum" sz="quarter" idx="10"/>
          </p:nvPr>
        </p:nvSpPr>
        <p:spPr/>
        <p:txBody>
          <a:bodyPr/>
          <a:lstStyle/>
          <a:p>
            <a:fld id="{00FB2A39-6AF0-4FDF-A85D-C747B6F5BF9B}" type="slidenum">
              <a:rPr kumimoji="1" lang="ja-JP" altLang="en-US" smtClean="0"/>
              <a:t>12</a:t>
            </a:fld>
            <a:endParaRPr kumimoji="1" lang="ja-JP" altLang="en-US" dirty="0"/>
          </a:p>
        </p:txBody>
      </p:sp>
    </p:spTree>
    <p:extLst>
      <p:ext uri="{BB962C8B-B14F-4D97-AF65-F5344CB8AC3E}">
        <p14:creationId xmlns:p14="http://schemas.microsoft.com/office/powerpoint/2010/main" val="851084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スライド イメージ プレースホルダー 1"/>
          <p:cNvSpPr>
            <a:spLocks noGrp="1" noRot="1" noChangeAspect="1"/>
          </p:cNvSpPr>
          <p:nvPr>
            <p:ph type="sldImg"/>
          </p:nvPr>
        </p:nvSpPr>
        <p:spPr/>
      </p:sp>
      <p:sp>
        <p:nvSpPr>
          <p:cNvPr id="1291" name="ノート プレースホルダー 2"/>
          <p:cNvSpPr>
            <a:spLocks noGrp="1"/>
          </p:cNvSpPr>
          <p:nvPr>
            <p:ph type="body" idx="1"/>
          </p:nvPr>
        </p:nvSpPr>
        <p:spPr>
          <a:xfrm>
            <a:off x="680561" y="4839705"/>
            <a:ext cx="5444490" cy="3913615"/>
          </a:xfrm>
        </p:spPr>
        <p:txBody>
          <a:bodyPr/>
          <a:lstStyle/>
          <a:p>
            <a:r>
              <a:rPr lang="ja-JP" altLang="en-US" sz="2000" dirty="0">
                <a:latin typeface="+mn-ea"/>
              </a:rPr>
              <a:t>「まとめ」です。</a:t>
            </a:r>
            <a:endParaRPr lang="en-US" altLang="ja-JP" sz="2000" dirty="0">
              <a:latin typeface="+mn-ea"/>
            </a:endParaRPr>
          </a:p>
          <a:p>
            <a:endParaRPr lang="en-US" altLang="ja-JP" sz="2000" dirty="0">
              <a:latin typeface="+mn-ea"/>
            </a:endParaRPr>
          </a:p>
          <a:p>
            <a:endParaRPr lang="en-US" altLang="ja-JP" sz="2000" dirty="0">
              <a:latin typeface="+mn-ea"/>
            </a:endParaRPr>
          </a:p>
          <a:p>
            <a:r>
              <a:rPr lang="ja-JP" altLang="en-US" sz="2000" dirty="0">
                <a:latin typeface="+mn-ea"/>
              </a:rPr>
              <a:t>　</a:t>
            </a:r>
            <a:endParaRPr lang="en-US" altLang="ja-JP" sz="2000" dirty="0">
              <a:latin typeface="+mn-ea"/>
            </a:endParaRPr>
          </a:p>
          <a:p>
            <a:r>
              <a:rPr lang="ja-JP" altLang="en-US" sz="2000" dirty="0">
                <a:latin typeface="+mn-ea"/>
              </a:rPr>
              <a:t>今後は引き続きエネルギー消費と住まい方の関係について分析を進め、適切な省エネ情報提供の在り方を提案したいと考えています。</a:t>
            </a:r>
            <a:endParaRPr lang="en-US" altLang="ja-JP" sz="2000" dirty="0">
              <a:latin typeface="+mn-ea"/>
            </a:endParaRPr>
          </a:p>
          <a:p>
            <a:r>
              <a:rPr lang="ja-JP" altLang="en-US" sz="2000" dirty="0">
                <a:latin typeface="+mn-ea"/>
              </a:rPr>
              <a:t>ご清聴ありがとうございました。</a:t>
            </a:r>
          </a:p>
        </p:txBody>
      </p:sp>
      <p:sp>
        <p:nvSpPr>
          <p:cNvPr id="1292" name="スライド番号プレースホルダー 3"/>
          <p:cNvSpPr>
            <a:spLocks noGrp="1"/>
          </p:cNvSpPr>
          <p:nvPr>
            <p:ph type="sldNum" sz="quarter" idx="10"/>
          </p:nvPr>
        </p:nvSpPr>
        <p:spPr/>
        <p:txBody>
          <a:bodyPr/>
          <a:lstStyle/>
          <a:p>
            <a:fld id="{00FB2A39-6AF0-4FDF-A85D-C747B6F5BF9B}" type="slidenum">
              <a:rPr kumimoji="1" lang="ja-JP" altLang="en-US" smtClean="0"/>
              <a:t>13</a:t>
            </a:fld>
            <a:endParaRPr kumimoji="1" lang="ja-JP" altLang="en-US" dirty="0"/>
          </a:p>
        </p:txBody>
      </p:sp>
    </p:spTree>
    <p:extLst>
      <p:ext uri="{BB962C8B-B14F-4D97-AF65-F5344CB8AC3E}">
        <p14:creationId xmlns:p14="http://schemas.microsoft.com/office/powerpoint/2010/main" val="93850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スライド イメージ プレースホルダー 1"/>
          <p:cNvSpPr>
            <a:spLocks noGrp="1" noRot="1" noChangeAspect="1"/>
          </p:cNvSpPr>
          <p:nvPr>
            <p:ph type="sldImg"/>
          </p:nvPr>
        </p:nvSpPr>
        <p:spPr/>
      </p:sp>
      <p:sp>
        <p:nvSpPr>
          <p:cNvPr id="1133" name="ノート プレースホルダー 2"/>
          <p:cNvSpPr>
            <a:spLocks noGrp="1"/>
          </p:cNvSpPr>
          <p:nvPr>
            <p:ph type="body" idx="1"/>
          </p:nvPr>
        </p:nvSpPr>
        <p:spPr/>
        <p:txBody>
          <a:bodyPr vert="horz" lIns="92226" tIns="46113" rIns="92226" bIns="46113" rtlCol="0"/>
          <a:lstStyle/>
          <a:p>
            <a:r>
              <a:rPr lang="ja-JP" altLang="en-US" sz="2400" dirty="0">
                <a:latin typeface="+mn-ea"/>
              </a:rPr>
              <a:t>昨年度の報告に引き続き、</a:t>
            </a:r>
            <a:endParaRPr lang="en-US" altLang="ja-JP" sz="2400" dirty="0">
              <a:latin typeface="+mn-ea"/>
            </a:endParaRPr>
          </a:p>
          <a:p>
            <a:r>
              <a:rPr lang="en-US" altLang="ja-JP" sz="2400" dirty="0">
                <a:latin typeface="+mn-ea"/>
              </a:rPr>
              <a:t>HEMS</a:t>
            </a:r>
            <a:r>
              <a:rPr lang="ja-JP" altLang="en-US" sz="2400" dirty="0">
                <a:latin typeface="+mn-ea"/>
              </a:rPr>
              <a:t>を有するマンションにおける</a:t>
            </a:r>
            <a:endParaRPr lang="en-US" altLang="ja-JP" sz="2400" dirty="0">
              <a:latin typeface="+mn-ea"/>
            </a:endParaRPr>
          </a:p>
          <a:p>
            <a:r>
              <a:rPr lang="ja-JP" altLang="en-US" sz="2400" dirty="0">
                <a:latin typeface="+mn-ea"/>
              </a:rPr>
              <a:t>省エネルギーに関する意識や行動、</a:t>
            </a:r>
            <a:endParaRPr lang="en-US" altLang="ja-JP" sz="2400" dirty="0">
              <a:latin typeface="+mn-ea"/>
            </a:endParaRPr>
          </a:p>
          <a:p>
            <a:r>
              <a:rPr lang="ja-JP" altLang="en-US" sz="2400" dirty="0">
                <a:latin typeface="+mn-ea"/>
              </a:rPr>
              <a:t>およびエネルギー使用特性に関する</a:t>
            </a:r>
            <a:endParaRPr lang="en-US" altLang="ja-JP" sz="2400" dirty="0">
              <a:latin typeface="+mn-ea"/>
            </a:endParaRPr>
          </a:p>
          <a:p>
            <a:r>
              <a:rPr lang="ja-JP" altLang="en-US" sz="2400" dirty="0">
                <a:latin typeface="+mn-ea"/>
              </a:rPr>
              <a:t>調査結果を報告します。</a:t>
            </a:r>
          </a:p>
          <a:p>
            <a:endParaRPr lang="en-US" altLang="ja-JP" sz="2400" dirty="0">
              <a:latin typeface="+mn-ea"/>
            </a:endParaRPr>
          </a:p>
          <a:p>
            <a:r>
              <a:rPr lang="ja-JP" altLang="en-US" sz="2400" dirty="0">
                <a:latin typeface="+mn-ea"/>
              </a:rPr>
              <a:t>一連の研究は、</a:t>
            </a:r>
          </a:p>
          <a:p>
            <a:r>
              <a:rPr lang="ja-JP" altLang="en-US" sz="2400" dirty="0">
                <a:latin typeface="+mn-ea"/>
              </a:rPr>
              <a:t>省</a:t>
            </a:r>
            <a:r>
              <a:rPr lang="en-US" altLang="ja-JP" sz="2400" dirty="0">
                <a:latin typeface="+mn-ea"/>
              </a:rPr>
              <a:t>CO2</a:t>
            </a:r>
            <a:r>
              <a:rPr lang="ja-JP" altLang="en-US" sz="2400" dirty="0">
                <a:latin typeface="+mn-ea"/>
              </a:rPr>
              <a:t>先導事業に採択されたプロジェクトの一環として進めている共同研究の一部です。</a:t>
            </a:r>
          </a:p>
          <a:p>
            <a:endParaRPr lang="ja-JP" altLang="en-US" sz="2400" dirty="0">
              <a:latin typeface="+mn-ea"/>
            </a:endParaRPr>
          </a:p>
        </p:txBody>
      </p:sp>
      <p:sp>
        <p:nvSpPr>
          <p:cNvPr id="1134" name="スライド番号プレースホルダー 3"/>
          <p:cNvSpPr>
            <a:spLocks noGrp="1"/>
          </p:cNvSpPr>
          <p:nvPr>
            <p:ph type="sldNum" sz="quarter" idx="10"/>
          </p:nvPr>
        </p:nvSpPr>
        <p:spPr/>
        <p:txBody>
          <a:bodyPr/>
          <a:lstStyle/>
          <a:p>
            <a:fld id="{00FB2A39-6AF0-4FDF-A85D-C747B6F5BF9B}" type="slidenum">
              <a:rPr kumimoji="1" lang="ja-JP" altLang="en-US" smtClean="0"/>
              <a:t>2</a:t>
            </a:fld>
            <a:endParaRPr kumimoji="1" lang="ja-JP" altLang="en-US" dirty="0"/>
          </a:p>
        </p:txBody>
      </p:sp>
    </p:spTree>
    <p:extLst>
      <p:ext uri="{BB962C8B-B14F-4D97-AF65-F5344CB8AC3E}">
        <p14:creationId xmlns:p14="http://schemas.microsoft.com/office/powerpoint/2010/main" val="270251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スライド イメージ プレースホルダー 1"/>
          <p:cNvSpPr>
            <a:spLocks noGrp="1" noRot="1" noChangeAspect="1"/>
          </p:cNvSpPr>
          <p:nvPr>
            <p:ph type="sldImg"/>
          </p:nvPr>
        </p:nvSpPr>
        <p:spPr/>
      </p:sp>
      <p:sp>
        <p:nvSpPr>
          <p:cNvPr id="1145" name="ノート プレースホルダー 2"/>
          <p:cNvSpPr>
            <a:spLocks noGrp="1"/>
          </p:cNvSpPr>
          <p:nvPr>
            <p:ph type="body" idx="1"/>
          </p:nvPr>
        </p:nvSpPr>
        <p:spPr/>
        <p:txBody>
          <a:bodyPr vert="horz" lIns="92226" tIns="46113" rIns="92226" bIns="46113" rtlCol="0"/>
          <a:lstStyle/>
          <a:p>
            <a:r>
              <a:rPr lang="ja-JP" altLang="en-US" sz="2400" dirty="0">
                <a:latin typeface="+mn-ea"/>
              </a:rPr>
              <a:t>昨年度の報告に引き続き、</a:t>
            </a:r>
            <a:endParaRPr lang="en-US" altLang="ja-JP" sz="2400" dirty="0">
              <a:latin typeface="+mn-ea"/>
            </a:endParaRPr>
          </a:p>
          <a:p>
            <a:r>
              <a:rPr lang="en-US" altLang="ja-JP" sz="2400" dirty="0">
                <a:latin typeface="+mn-ea"/>
              </a:rPr>
              <a:t>HEMS</a:t>
            </a:r>
            <a:r>
              <a:rPr lang="ja-JP" altLang="en-US" sz="2400" dirty="0">
                <a:latin typeface="+mn-ea"/>
              </a:rPr>
              <a:t>を有するマンションにおける</a:t>
            </a:r>
            <a:endParaRPr lang="en-US" altLang="ja-JP" sz="2400" dirty="0">
              <a:latin typeface="+mn-ea"/>
            </a:endParaRPr>
          </a:p>
          <a:p>
            <a:r>
              <a:rPr lang="ja-JP" altLang="en-US" sz="2400" dirty="0">
                <a:latin typeface="+mn-ea"/>
              </a:rPr>
              <a:t>省エネルギーに関する意識や行動、</a:t>
            </a:r>
            <a:endParaRPr lang="en-US" altLang="ja-JP" sz="2400" dirty="0">
              <a:latin typeface="+mn-ea"/>
            </a:endParaRPr>
          </a:p>
          <a:p>
            <a:r>
              <a:rPr lang="ja-JP" altLang="en-US" sz="2400" dirty="0">
                <a:latin typeface="+mn-ea"/>
              </a:rPr>
              <a:t>およびエネルギー使用特性に関する</a:t>
            </a:r>
            <a:endParaRPr lang="en-US" altLang="ja-JP" sz="2400" dirty="0">
              <a:latin typeface="+mn-ea"/>
            </a:endParaRPr>
          </a:p>
          <a:p>
            <a:r>
              <a:rPr lang="ja-JP" altLang="en-US" sz="2400" dirty="0">
                <a:latin typeface="+mn-ea"/>
              </a:rPr>
              <a:t>調査結果を報告します。</a:t>
            </a:r>
          </a:p>
          <a:p>
            <a:endParaRPr lang="en-US" altLang="ja-JP" sz="2400" dirty="0">
              <a:latin typeface="+mn-ea"/>
            </a:endParaRPr>
          </a:p>
          <a:p>
            <a:r>
              <a:rPr lang="ja-JP" altLang="en-US" sz="2400" dirty="0">
                <a:latin typeface="+mn-ea"/>
              </a:rPr>
              <a:t>一連の研究は、</a:t>
            </a:r>
          </a:p>
          <a:p>
            <a:r>
              <a:rPr lang="ja-JP" altLang="en-US" sz="2400" dirty="0">
                <a:latin typeface="+mn-ea"/>
              </a:rPr>
              <a:t>省</a:t>
            </a:r>
            <a:r>
              <a:rPr lang="en-US" altLang="ja-JP" sz="2400" dirty="0">
                <a:latin typeface="+mn-ea"/>
              </a:rPr>
              <a:t>CO2</a:t>
            </a:r>
            <a:r>
              <a:rPr lang="ja-JP" altLang="en-US" sz="2400" dirty="0">
                <a:latin typeface="+mn-ea"/>
              </a:rPr>
              <a:t>先導事業に採択されたプロジェクトの一環として進めている共同研究の一部です。</a:t>
            </a:r>
          </a:p>
          <a:p>
            <a:endParaRPr lang="ja-JP" altLang="en-US" sz="2400" dirty="0">
              <a:latin typeface="+mn-ea"/>
            </a:endParaRPr>
          </a:p>
        </p:txBody>
      </p:sp>
      <p:sp>
        <p:nvSpPr>
          <p:cNvPr id="1146" name="スライド番号プレースホルダー 3"/>
          <p:cNvSpPr>
            <a:spLocks noGrp="1"/>
          </p:cNvSpPr>
          <p:nvPr>
            <p:ph type="sldNum" sz="quarter" idx="10"/>
          </p:nvPr>
        </p:nvSpPr>
        <p:spPr/>
        <p:txBody>
          <a:bodyPr/>
          <a:lstStyle/>
          <a:p>
            <a:fld id="{00FB2A39-6AF0-4FDF-A85D-C747B6F5BF9B}" type="slidenum">
              <a:rPr kumimoji="1" lang="ja-JP" altLang="en-US" smtClean="0"/>
              <a:t>3</a:t>
            </a:fld>
            <a:endParaRPr kumimoji="1" lang="ja-JP" altLang="en-US" dirty="0"/>
          </a:p>
        </p:txBody>
      </p:sp>
    </p:spTree>
    <p:extLst>
      <p:ext uri="{BB962C8B-B14F-4D97-AF65-F5344CB8AC3E}">
        <p14:creationId xmlns:p14="http://schemas.microsoft.com/office/powerpoint/2010/main" val="270251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スライド イメージ プレースホルダー 1"/>
          <p:cNvSpPr>
            <a:spLocks noGrp="1" noRot="1" noChangeAspect="1"/>
          </p:cNvSpPr>
          <p:nvPr>
            <p:ph type="sldImg"/>
          </p:nvPr>
        </p:nvSpPr>
        <p:spPr/>
      </p:sp>
      <p:sp>
        <p:nvSpPr>
          <p:cNvPr id="1160"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161" name="スライド番号プレースホルダー 3"/>
          <p:cNvSpPr>
            <a:spLocks noGrp="1"/>
          </p:cNvSpPr>
          <p:nvPr>
            <p:ph type="sldNum" sz="quarter" idx="10"/>
          </p:nvPr>
        </p:nvSpPr>
        <p:spPr/>
        <p:txBody>
          <a:bodyPr/>
          <a:lstStyle/>
          <a:p>
            <a:fld id="{00FB2A39-6AF0-4FDF-A85D-C747B6F5BF9B}" type="slidenum">
              <a:rPr kumimoji="1" lang="ja-JP" altLang="en-US" smtClean="0"/>
              <a:t>4</a:t>
            </a:fld>
            <a:endParaRPr kumimoji="1" lang="ja-JP" altLang="en-US" dirty="0"/>
          </a:p>
        </p:txBody>
      </p:sp>
    </p:spTree>
    <p:extLst>
      <p:ext uri="{BB962C8B-B14F-4D97-AF65-F5344CB8AC3E}">
        <p14:creationId xmlns:p14="http://schemas.microsoft.com/office/powerpoint/2010/main" val="4630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スライド イメージ プレースホルダー 1"/>
          <p:cNvSpPr>
            <a:spLocks noGrp="1" noRot="1" noChangeAspect="1"/>
          </p:cNvSpPr>
          <p:nvPr>
            <p:ph type="sldImg"/>
          </p:nvPr>
        </p:nvSpPr>
        <p:spPr/>
      </p:sp>
      <p:sp>
        <p:nvSpPr>
          <p:cNvPr id="1178"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179" name="スライド番号プレースホルダー 3"/>
          <p:cNvSpPr>
            <a:spLocks noGrp="1"/>
          </p:cNvSpPr>
          <p:nvPr>
            <p:ph type="sldNum" sz="quarter" idx="10"/>
          </p:nvPr>
        </p:nvSpPr>
        <p:spPr/>
        <p:txBody>
          <a:bodyPr/>
          <a:lstStyle/>
          <a:p>
            <a:fld id="{00FB2A39-6AF0-4FDF-A85D-C747B6F5BF9B}" type="slidenum">
              <a:rPr kumimoji="1" lang="ja-JP" altLang="en-US" smtClean="0"/>
              <a:t>5</a:t>
            </a:fld>
            <a:endParaRPr kumimoji="1" lang="ja-JP" altLang="en-US" dirty="0"/>
          </a:p>
        </p:txBody>
      </p:sp>
    </p:spTree>
    <p:extLst>
      <p:ext uri="{BB962C8B-B14F-4D97-AF65-F5344CB8AC3E}">
        <p14:creationId xmlns:p14="http://schemas.microsoft.com/office/powerpoint/2010/main" val="46309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スライド イメージ プレースホルダー 1"/>
          <p:cNvSpPr>
            <a:spLocks noGrp="1" noRot="1" noChangeAspect="1"/>
          </p:cNvSpPr>
          <p:nvPr>
            <p:ph type="sldImg"/>
          </p:nvPr>
        </p:nvSpPr>
        <p:spPr/>
      </p:sp>
      <p:sp>
        <p:nvSpPr>
          <p:cNvPr id="1193"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194" name="スライド番号プレースホルダー 3"/>
          <p:cNvSpPr>
            <a:spLocks noGrp="1"/>
          </p:cNvSpPr>
          <p:nvPr>
            <p:ph type="sldNum" sz="quarter" idx="10"/>
          </p:nvPr>
        </p:nvSpPr>
        <p:spPr/>
        <p:txBody>
          <a:bodyPr/>
          <a:lstStyle/>
          <a:p>
            <a:fld id="{00FB2A39-6AF0-4FDF-A85D-C747B6F5BF9B}" type="slidenum">
              <a:rPr kumimoji="1" lang="ja-JP" altLang="en-US" smtClean="0"/>
              <a:t>6</a:t>
            </a:fld>
            <a:endParaRPr kumimoji="1" lang="ja-JP" altLang="en-US" dirty="0"/>
          </a:p>
        </p:txBody>
      </p:sp>
    </p:spTree>
    <p:extLst>
      <p:ext uri="{BB962C8B-B14F-4D97-AF65-F5344CB8AC3E}">
        <p14:creationId xmlns:p14="http://schemas.microsoft.com/office/powerpoint/2010/main" val="46309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スライド イメージ プレースホルダー 1"/>
          <p:cNvSpPr>
            <a:spLocks noGrp="1" noRot="1" noChangeAspect="1"/>
          </p:cNvSpPr>
          <p:nvPr>
            <p:ph type="sldImg"/>
          </p:nvPr>
        </p:nvSpPr>
        <p:spPr/>
      </p:sp>
      <p:sp>
        <p:nvSpPr>
          <p:cNvPr id="1205"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06" name="スライド番号プレースホルダー 3"/>
          <p:cNvSpPr>
            <a:spLocks noGrp="1"/>
          </p:cNvSpPr>
          <p:nvPr>
            <p:ph type="sldNum" sz="quarter" idx="10"/>
          </p:nvPr>
        </p:nvSpPr>
        <p:spPr/>
        <p:txBody>
          <a:bodyPr/>
          <a:lstStyle/>
          <a:p>
            <a:fld id="{00FB2A39-6AF0-4FDF-A85D-C747B6F5BF9B}" type="slidenum">
              <a:rPr kumimoji="1" lang="ja-JP" altLang="en-US" smtClean="0"/>
              <a:t>7</a:t>
            </a:fld>
            <a:endParaRPr kumimoji="1" lang="ja-JP" altLang="en-US" dirty="0"/>
          </a:p>
        </p:txBody>
      </p:sp>
    </p:spTree>
    <p:extLst>
      <p:ext uri="{BB962C8B-B14F-4D97-AF65-F5344CB8AC3E}">
        <p14:creationId xmlns:p14="http://schemas.microsoft.com/office/powerpoint/2010/main" val="42625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スライド イメージ プレースホルダー 1"/>
          <p:cNvSpPr>
            <a:spLocks noGrp="1" noRot="1" noChangeAspect="1"/>
          </p:cNvSpPr>
          <p:nvPr>
            <p:ph type="sldImg"/>
          </p:nvPr>
        </p:nvSpPr>
        <p:spPr/>
      </p:sp>
      <p:sp>
        <p:nvSpPr>
          <p:cNvPr id="1219"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20" name="スライド番号プレースホルダー 3"/>
          <p:cNvSpPr>
            <a:spLocks noGrp="1"/>
          </p:cNvSpPr>
          <p:nvPr>
            <p:ph type="sldNum" sz="quarter" idx="10"/>
          </p:nvPr>
        </p:nvSpPr>
        <p:spPr/>
        <p:txBody>
          <a:bodyPr/>
          <a:lstStyle/>
          <a:p>
            <a:fld id="{00FB2A39-6AF0-4FDF-A85D-C747B6F5BF9B}" type="slidenum">
              <a:rPr kumimoji="1" lang="ja-JP" altLang="en-US" smtClean="0"/>
              <a:t>8</a:t>
            </a:fld>
            <a:endParaRPr kumimoji="1" lang="ja-JP" altLang="en-US" dirty="0"/>
          </a:p>
        </p:txBody>
      </p:sp>
    </p:spTree>
    <p:extLst>
      <p:ext uri="{BB962C8B-B14F-4D97-AF65-F5344CB8AC3E}">
        <p14:creationId xmlns:p14="http://schemas.microsoft.com/office/powerpoint/2010/main" val="85108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スライド イメージ プレースホルダー 1"/>
          <p:cNvSpPr>
            <a:spLocks noGrp="1" noRot="1" noChangeAspect="1"/>
          </p:cNvSpPr>
          <p:nvPr>
            <p:ph type="sldImg"/>
          </p:nvPr>
        </p:nvSpPr>
        <p:spPr/>
      </p:sp>
      <p:sp>
        <p:nvSpPr>
          <p:cNvPr id="1235" name="ノート プレースホルダー 2"/>
          <p:cNvSpPr>
            <a:spLocks noGrp="1"/>
          </p:cNvSpPr>
          <p:nvPr>
            <p:ph type="body" idx="1"/>
          </p:nvPr>
        </p:nvSpPr>
        <p:spPr>
          <a:xfrm>
            <a:off x="713558" y="4783307"/>
            <a:ext cx="5444490" cy="3913615"/>
          </a:xfrm>
        </p:spPr>
        <p:txBody>
          <a:bodyPr vert="horz" lIns="92226" tIns="46113" rIns="92226" bIns="46113" rtlCol="0"/>
          <a:lstStyle/>
          <a:p>
            <a:r>
              <a:rPr lang="ja-JP" altLang="en-US" sz="2400" dirty="0">
                <a:latin typeface="+mn-ea"/>
              </a:rPr>
              <a:t>今回の調査では、</a:t>
            </a:r>
            <a:endParaRPr lang="en-US" altLang="ja-JP" sz="2400" dirty="0">
              <a:latin typeface="+mn-ea"/>
            </a:endParaRPr>
          </a:p>
          <a:p>
            <a:endParaRPr lang="ja-JP" altLang="en-US" sz="2400" dirty="0">
              <a:latin typeface="+mn-ea"/>
            </a:endParaRPr>
          </a:p>
        </p:txBody>
      </p:sp>
      <p:sp>
        <p:nvSpPr>
          <p:cNvPr id="1236" name="スライド番号プレースホルダー 3"/>
          <p:cNvSpPr>
            <a:spLocks noGrp="1"/>
          </p:cNvSpPr>
          <p:nvPr>
            <p:ph type="sldNum" sz="quarter" idx="10"/>
          </p:nvPr>
        </p:nvSpPr>
        <p:spPr/>
        <p:txBody>
          <a:bodyPr/>
          <a:lstStyle/>
          <a:p>
            <a:fld id="{00FB2A39-6AF0-4FDF-A85D-C747B6F5BF9B}" type="slidenum">
              <a:rPr kumimoji="1" lang="ja-JP" altLang="en-US" smtClean="0"/>
              <a:t>9</a:t>
            </a:fld>
            <a:endParaRPr kumimoji="1" lang="ja-JP" altLang="en-US" dirty="0"/>
          </a:p>
        </p:txBody>
      </p:sp>
    </p:spTree>
    <p:extLst>
      <p:ext uri="{BB962C8B-B14F-4D97-AF65-F5344CB8AC3E}">
        <p14:creationId xmlns:p14="http://schemas.microsoft.com/office/powerpoint/2010/main" val="851084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1032"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1033" name="Date Placeholder 3"/>
          <p:cNvSpPr>
            <a:spLocks noGrp="1"/>
          </p:cNvSpPr>
          <p:nvPr>
            <p:ph type="dt" sz="half" idx="10"/>
          </p:nvPr>
        </p:nvSpPr>
        <p:spPr/>
        <p:txBody>
          <a:bodyPr/>
          <a:lstStyle/>
          <a:p>
            <a:fld id="{B36EB64F-BE30-4842-B352-71C9B63C5DDE}" type="datetime1">
              <a:rPr kumimoji="1" lang="ja-JP" altLang="en-US" smtClean="0"/>
              <a:t>2021/8/13</a:t>
            </a:fld>
            <a:endParaRPr kumimoji="1" lang="ja-JP" altLang="en-US"/>
          </a:p>
        </p:txBody>
      </p:sp>
      <p:sp>
        <p:nvSpPr>
          <p:cNvPr id="1034" name="Footer Placeholder 4"/>
          <p:cNvSpPr>
            <a:spLocks noGrp="1"/>
          </p:cNvSpPr>
          <p:nvPr>
            <p:ph type="ftr" sz="quarter" idx="11"/>
          </p:nvPr>
        </p:nvSpPr>
        <p:spPr/>
        <p:txBody>
          <a:bodyPr/>
          <a:lstStyle/>
          <a:p>
            <a:endParaRPr kumimoji="1" lang="ja-JP" altLang="en-US"/>
          </a:p>
        </p:txBody>
      </p:sp>
      <p:sp>
        <p:nvSpPr>
          <p:cNvPr id="1035" name="Slide Number Placeholder 5"/>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242825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88" name="Title 1"/>
          <p:cNvSpPr>
            <a:spLocks noGrp="1"/>
          </p:cNvSpPr>
          <p:nvPr>
            <p:ph type="title"/>
          </p:nvPr>
        </p:nvSpPr>
        <p:spPr/>
        <p:txBody>
          <a:bodyPr/>
          <a:lstStyle/>
          <a:p>
            <a:r>
              <a:rPr lang="ja-JP" altLang="en-US"/>
              <a:t>マスター タイトルの書式設定</a:t>
            </a:r>
            <a:endParaRPr lang="en-US" dirty="0"/>
          </a:p>
        </p:txBody>
      </p:sp>
      <p:sp>
        <p:nvSpPr>
          <p:cNvPr id="1089"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0" name="Date Placeholder 3"/>
          <p:cNvSpPr>
            <a:spLocks noGrp="1"/>
          </p:cNvSpPr>
          <p:nvPr>
            <p:ph type="dt" sz="half" idx="10"/>
          </p:nvPr>
        </p:nvSpPr>
        <p:spPr/>
        <p:txBody>
          <a:bodyPr/>
          <a:lstStyle/>
          <a:p>
            <a:fld id="{C091B49A-9BA3-460F-9525-25398CEC8DD8}" type="datetime1">
              <a:rPr kumimoji="1" lang="ja-JP" altLang="en-US" smtClean="0"/>
              <a:t>2021/8/13</a:t>
            </a:fld>
            <a:endParaRPr kumimoji="1" lang="ja-JP" altLang="en-US"/>
          </a:p>
        </p:txBody>
      </p:sp>
      <p:sp>
        <p:nvSpPr>
          <p:cNvPr id="1091" name="Footer Placeholder 4"/>
          <p:cNvSpPr>
            <a:spLocks noGrp="1"/>
          </p:cNvSpPr>
          <p:nvPr>
            <p:ph type="ftr" sz="quarter" idx="11"/>
          </p:nvPr>
        </p:nvSpPr>
        <p:spPr/>
        <p:txBody>
          <a:bodyPr/>
          <a:lstStyle/>
          <a:p>
            <a:endParaRPr kumimoji="1" lang="ja-JP" altLang="en-US"/>
          </a:p>
        </p:txBody>
      </p:sp>
      <p:sp>
        <p:nvSpPr>
          <p:cNvPr id="1092" name="Slide Number Placeholder 5"/>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173315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4"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1095"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96" name="Date Placeholder 3"/>
          <p:cNvSpPr>
            <a:spLocks noGrp="1"/>
          </p:cNvSpPr>
          <p:nvPr>
            <p:ph type="dt" sz="half" idx="10"/>
          </p:nvPr>
        </p:nvSpPr>
        <p:spPr/>
        <p:txBody>
          <a:bodyPr/>
          <a:lstStyle/>
          <a:p>
            <a:fld id="{2513FD8C-E4A2-4339-956F-C9D84878566A}" type="datetime1">
              <a:rPr kumimoji="1" lang="ja-JP" altLang="en-US" smtClean="0"/>
              <a:t>2021/8/13</a:t>
            </a:fld>
            <a:endParaRPr kumimoji="1" lang="ja-JP" altLang="en-US"/>
          </a:p>
        </p:txBody>
      </p:sp>
      <p:sp>
        <p:nvSpPr>
          <p:cNvPr id="1097" name="Footer Placeholder 4"/>
          <p:cNvSpPr>
            <a:spLocks noGrp="1"/>
          </p:cNvSpPr>
          <p:nvPr>
            <p:ph type="ftr" sz="quarter" idx="11"/>
          </p:nvPr>
        </p:nvSpPr>
        <p:spPr/>
        <p:txBody>
          <a:bodyPr/>
          <a:lstStyle/>
          <a:p>
            <a:endParaRPr kumimoji="1" lang="ja-JP" altLang="en-US"/>
          </a:p>
        </p:txBody>
      </p:sp>
      <p:sp>
        <p:nvSpPr>
          <p:cNvPr id="1098" name="Slide Number Placeholder 5"/>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337656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Title 1"/>
          <p:cNvSpPr>
            <a:spLocks noGrp="1"/>
          </p:cNvSpPr>
          <p:nvPr>
            <p:ph type="title"/>
          </p:nvPr>
        </p:nvSpPr>
        <p:spPr/>
        <p:txBody>
          <a:bodyPr/>
          <a:lstStyle/>
          <a:p>
            <a:r>
              <a:rPr lang="ja-JP" altLang="en-US"/>
              <a:t>マスター タイトルの書式設定</a:t>
            </a:r>
            <a:endParaRPr lang="en-US" dirty="0"/>
          </a:p>
        </p:txBody>
      </p:sp>
      <p:sp>
        <p:nvSpPr>
          <p:cNvPr id="1038"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39" name="Date Placeholder 3"/>
          <p:cNvSpPr>
            <a:spLocks noGrp="1"/>
          </p:cNvSpPr>
          <p:nvPr>
            <p:ph type="dt" sz="half" idx="10"/>
          </p:nvPr>
        </p:nvSpPr>
        <p:spPr/>
        <p:txBody>
          <a:bodyPr/>
          <a:lstStyle/>
          <a:p>
            <a:fld id="{FF03F7B8-F821-4867-B73D-CC17DCDA380B}" type="datetime1">
              <a:rPr kumimoji="1" lang="ja-JP" altLang="en-US" smtClean="0"/>
              <a:t>2021/8/13</a:t>
            </a:fld>
            <a:endParaRPr kumimoji="1" lang="ja-JP" altLang="en-US"/>
          </a:p>
        </p:txBody>
      </p:sp>
      <p:sp>
        <p:nvSpPr>
          <p:cNvPr id="1040" name="Footer Placeholder 4"/>
          <p:cNvSpPr>
            <a:spLocks noGrp="1"/>
          </p:cNvSpPr>
          <p:nvPr>
            <p:ph type="ftr" sz="quarter" idx="11"/>
          </p:nvPr>
        </p:nvSpPr>
        <p:spPr/>
        <p:txBody>
          <a:bodyPr/>
          <a:lstStyle/>
          <a:p>
            <a:endParaRPr kumimoji="1" lang="ja-JP" altLang="en-US"/>
          </a:p>
        </p:txBody>
      </p:sp>
      <p:sp>
        <p:nvSpPr>
          <p:cNvPr id="1041" name="Slide Number Placeholder 5"/>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329471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1044"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1045" name="Date Placeholder 3"/>
          <p:cNvSpPr>
            <a:spLocks noGrp="1"/>
          </p:cNvSpPr>
          <p:nvPr>
            <p:ph type="dt" sz="half" idx="10"/>
          </p:nvPr>
        </p:nvSpPr>
        <p:spPr/>
        <p:txBody>
          <a:bodyPr/>
          <a:lstStyle/>
          <a:p>
            <a:fld id="{EDDE6B5A-4460-45CA-8460-83BCB180D7B0}" type="datetime1">
              <a:rPr kumimoji="1" lang="ja-JP" altLang="en-US" smtClean="0"/>
              <a:t>2021/8/13</a:t>
            </a:fld>
            <a:endParaRPr kumimoji="1" lang="ja-JP" altLang="en-US"/>
          </a:p>
        </p:txBody>
      </p:sp>
      <p:sp>
        <p:nvSpPr>
          <p:cNvPr id="1046" name="Footer Placeholder 4"/>
          <p:cNvSpPr>
            <a:spLocks noGrp="1"/>
          </p:cNvSpPr>
          <p:nvPr>
            <p:ph type="ftr" sz="quarter" idx="11"/>
          </p:nvPr>
        </p:nvSpPr>
        <p:spPr/>
        <p:txBody>
          <a:bodyPr/>
          <a:lstStyle/>
          <a:p>
            <a:endParaRPr kumimoji="1" lang="ja-JP" altLang="en-US"/>
          </a:p>
        </p:txBody>
      </p:sp>
      <p:sp>
        <p:nvSpPr>
          <p:cNvPr id="1047" name="Slide Number Placeholder 5"/>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126533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Title 1"/>
          <p:cNvSpPr>
            <a:spLocks noGrp="1"/>
          </p:cNvSpPr>
          <p:nvPr>
            <p:ph type="title"/>
          </p:nvPr>
        </p:nvSpPr>
        <p:spPr/>
        <p:txBody>
          <a:bodyPr/>
          <a:lstStyle/>
          <a:p>
            <a:r>
              <a:rPr lang="ja-JP" altLang="en-US"/>
              <a:t>マスター タイトルの書式設定</a:t>
            </a:r>
            <a:endParaRPr lang="en-US" dirty="0"/>
          </a:p>
        </p:txBody>
      </p:sp>
      <p:sp>
        <p:nvSpPr>
          <p:cNvPr id="1050"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1"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2" name="Date Placeholder 4"/>
          <p:cNvSpPr>
            <a:spLocks noGrp="1"/>
          </p:cNvSpPr>
          <p:nvPr>
            <p:ph type="dt" sz="half" idx="10"/>
          </p:nvPr>
        </p:nvSpPr>
        <p:spPr/>
        <p:txBody>
          <a:bodyPr/>
          <a:lstStyle/>
          <a:p>
            <a:fld id="{D46CAE15-3217-4D63-8949-9A8A55E35A2D}" type="datetime1">
              <a:rPr kumimoji="1" lang="ja-JP" altLang="en-US" smtClean="0"/>
              <a:t>2021/8/13</a:t>
            </a:fld>
            <a:endParaRPr kumimoji="1" lang="ja-JP" altLang="en-US"/>
          </a:p>
        </p:txBody>
      </p:sp>
      <p:sp>
        <p:nvSpPr>
          <p:cNvPr id="1053" name="Footer Placeholder 5"/>
          <p:cNvSpPr>
            <a:spLocks noGrp="1"/>
          </p:cNvSpPr>
          <p:nvPr>
            <p:ph type="ftr" sz="quarter" idx="11"/>
          </p:nvPr>
        </p:nvSpPr>
        <p:spPr/>
        <p:txBody>
          <a:bodyPr/>
          <a:lstStyle/>
          <a:p>
            <a:endParaRPr kumimoji="1" lang="ja-JP" altLang="en-US"/>
          </a:p>
        </p:txBody>
      </p:sp>
      <p:sp>
        <p:nvSpPr>
          <p:cNvPr id="1054" name="Slide Number Placeholder 6"/>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111725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1057"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58"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60"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61" name="Date Placeholder 6"/>
          <p:cNvSpPr>
            <a:spLocks noGrp="1"/>
          </p:cNvSpPr>
          <p:nvPr>
            <p:ph type="dt" sz="half" idx="10"/>
          </p:nvPr>
        </p:nvSpPr>
        <p:spPr/>
        <p:txBody>
          <a:bodyPr/>
          <a:lstStyle/>
          <a:p>
            <a:fld id="{E8CA4299-EA5C-408B-828F-10A64E8C0E3C}" type="datetime1">
              <a:rPr kumimoji="1" lang="ja-JP" altLang="en-US" smtClean="0"/>
              <a:t>2021/8/13</a:t>
            </a:fld>
            <a:endParaRPr kumimoji="1" lang="ja-JP" altLang="en-US"/>
          </a:p>
        </p:txBody>
      </p:sp>
      <p:sp>
        <p:nvSpPr>
          <p:cNvPr id="1062" name="Footer Placeholder 7"/>
          <p:cNvSpPr>
            <a:spLocks noGrp="1"/>
          </p:cNvSpPr>
          <p:nvPr>
            <p:ph type="ftr" sz="quarter" idx="11"/>
          </p:nvPr>
        </p:nvSpPr>
        <p:spPr/>
        <p:txBody>
          <a:bodyPr/>
          <a:lstStyle/>
          <a:p>
            <a:endParaRPr kumimoji="1" lang="ja-JP" altLang="en-US"/>
          </a:p>
        </p:txBody>
      </p:sp>
      <p:sp>
        <p:nvSpPr>
          <p:cNvPr id="1063" name="Slide Number Placeholder 8"/>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88315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Title 1"/>
          <p:cNvSpPr>
            <a:spLocks noGrp="1"/>
          </p:cNvSpPr>
          <p:nvPr>
            <p:ph type="title"/>
          </p:nvPr>
        </p:nvSpPr>
        <p:spPr/>
        <p:txBody>
          <a:bodyPr/>
          <a:lstStyle/>
          <a:p>
            <a:r>
              <a:rPr lang="ja-JP" altLang="en-US"/>
              <a:t>マスター タイトルの書式設定</a:t>
            </a:r>
            <a:endParaRPr lang="en-US" dirty="0"/>
          </a:p>
        </p:txBody>
      </p:sp>
      <p:sp>
        <p:nvSpPr>
          <p:cNvPr id="1066" name="Date Placeholder 2"/>
          <p:cNvSpPr>
            <a:spLocks noGrp="1"/>
          </p:cNvSpPr>
          <p:nvPr>
            <p:ph type="dt" sz="half" idx="10"/>
          </p:nvPr>
        </p:nvSpPr>
        <p:spPr/>
        <p:txBody>
          <a:bodyPr/>
          <a:lstStyle/>
          <a:p>
            <a:fld id="{82B5D1C3-199E-44FB-AB20-769ACEE2DD5A}" type="datetime1">
              <a:rPr kumimoji="1" lang="ja-JP" altLang="en-US" smtClean="0"/>
              <a:t>2021/8/13</a:t>
            </a:fld>
            <a:endParaRPr kumimoji="1" lang="ja-JP" altLang="en-US"/>
          </a:p>
        </p:txBody>
      </p:sp>
      <p:sp>
        <p:nvSpPr>
          <p:cNvPr id="1067" name="Footer Placeholder 3"/>
          <p:cNvSpPr>
            <a:spLocks noGrp="1"/>
          </p:cNvSpPr>
          <p:nvPr>
            <p:ph type="ftr" sz="quarter" idx="11"/>
          </p:nvPr>
        </p:nvSpPr>
        <p:spPr/>
        <p:txBody>
          <a:bodyPr/>
          <a:lstStyle/>
          <a:p>
            <a:endParaRPr kumimoji="1" lang="ja-JP" altLang="en-US"/>
          </a:p>
        </p:txBody>
      </p:sp>
      <p:sp>
        <p:nvSpPr>
          <p:cNvPr id="1068" name="Slide Number Placeholder 4"/>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82733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Date Placeholder 1"/>
          <p:cNvSpPr>
            <a:spLocks noGrp="1"/>
          </p:cNvSpPr>
          <p:nvPr>
            <p:ph type="dt" sz="half" idx="10"/>
          </p:nvPr>
        </p:nvSpPr>
        <p:spPr/>
        <p:txBody>
          <a:bodyPr/>
          <a:lstStyle/>
          <a:p>
            <a:fld id="{8AFA4FE3-14CB-4018-8103-E5E6680DFB37}" type="datetime1">
              <a:rPr kumimoji="1" lang="ja-JP" altLang="en-US" smtClean="0"/>
              <a:t>2021/8/13</a:t>
            </a:fld>
            <a:endParaRPr kumimoji="1" lang="ja-JP" altLang="en-US"/>
          </a:p>
        </p:txBody>
      </p:sp>
      <p:sp>
        <p:nvSpPr>
          <p:cNvPr id="1071" name="Footer Placeholder 2"/>
          <p:cNvSpPr>
            <a:spLocks noGrp="1"/>
          </p:cNvSpPr>
          <p:nvPr>
            <p:ph type="ftr" sz="quarter" idx="11"/>
          </p:nvPr>
        </p:nvSpPr>
        <p:spPr/>
        <p:txBody>
          <a:bodyPr/>
          <a:lstStyle/>
          <a:p>
            <a:endParaRPr kumimoji="1" lang="ja-JP" altLang="en-US"/>
          </a:p>
        </p:txBody>
      </p:sp>
      <p:sp>
        <p:nvSpPr>
          <p:cNvPr id="1072" name="Slide Number Placeholder 3"/>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94329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4"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1075"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76"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77" name="Date Placeholder 4"/>
          <p:cNvSpPr>
            <a:spLocks noGrp="1"/>
          </p:cNvSpPr>
          <p:nvPr>
            <p:ph type="dt" sz="half" idx="10"/>
          </p:nvPr>
        </p:nvSpPr>
        <p:spPr/>
        <p:txBody>
          <a:bodyPr/>
          <a:lstStyle/>
          <a:p>
            <a:fld id="{E446ADDB-1F23-4A5A-ADAD-719AAA020C3B}" type="datetime1">
              <a:rPr kumimoji="1" lang="ja-JP" altLang="en-US" smtClean="0"/>
              <a:t>2021/8/13</a:t>
            </a:fld>
            <a:endParaRPr kumimoji="1" lang="ja-JP" altLang="en-US"/>
          </a:p>
        </p:txBody>
      </p:sp>
      <p:sp>
        <p:nvSpPr>
          <p:cNvPr id="1078" name="Footer Placeholder 5"/>
          <p:cNvSpPr>
            <a:spLocks noGrp="1"/>
          </p:cNvSpPr>
          <p:nvPr>
            <p:ph type="ftr" sz="quarter" idx="11"/>
          </p:nvPr>
        </p:nvSpPr>
        <p:spPr/>
        <p:txBody>
          <a:bodyPr/>
          <a:lstStyle/>
          <a:p>
            <a:endParaRPr kumimoji="1" lang="ja-JP" altLang="en-US"/>
          </a:p>
        </p:txBody>
      </p:sp>
      <p:sp>
        <p:nvSpPr>
          <p:cNvPr id="1079" name="Slide Number Placeholder 6"/>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352912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1082"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1083"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1084" name="Date Placeholder 4"/>
          <p:cNvSpPr>
            <a:spLocks noGrp="1"/>
          </p:cNvSpPr>
          <p:nvPr>
            <p:ph type="dt" sz="half" idx="10"/>
          </p:nvPr>
        </p:nvSpPr>
        <p:spPr/>
        <p:txBody>
          <a:bodyPr/>
          <a:lstStyle/>
          <a:p>
            <a:fld id="{13685AC1-1E26-4007-8825-6FC0B13E790E}" type="datetime1">
              <a:rPr kumimoji="1" lang="ja-JP" altLang="en-US" smtClean="0"/>
              <a:t>2021/8/13</a:t>
            </a:fld>
            <a:endParaRPr kumimoji="1" lang="ja-JP" altLang="en-US"/>
          </a:p>
        </p:txBody>
      </p:sp>
      <p:sp>
        <p:nvSpPr>
          <p:cNvPr id="1085" name="Footer Placeholder 5"/>
          <p:cNvSpPr>
            <a:spLocks noGrp="1"/>
          </p:cNvSpPr>
          <p:nvPr>
            <p:ph type="ftr" sz="quarter" idx="11"/>
          </p:nvPr>
        </p:nvSpPr>
        <p:spPr/>
        <p:txBody>
          <a:bodyPr/>
          <a:lstStyle/>
          <a:p>
            <a:endParaRPr kumimoji="1" lang="ja-JP" altLang="en-US"/>
          </a:p>
        </p:txBody>
      </p:sp>
      <p:sp>
        <p:nvSpPr>
          <p:cNvPr id="1086" name="Slide Number Placeholder 6"/>
          <p:cNvSpPr>
            <a:spLocks noGrp="1"/>
          </p:cNvSpPr>
          <p:nvPr>
            <p:ph type="sldNum" sz="quarter" idx="12"/>
          </p:nvPr>
        </p:nvSpPr>
        <p:spPr/>
        <p:txBody>
          <a:body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313036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1026"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2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97A00-C7E4-4777-975B-EC64A6564E7B}" type="datetime1">
              <a:rPr kumimoji="1" lang="ja-JP" altLang="en-US" smtClean="0"/>
              <a:t>2021/8/13</a:t>
            </a:fld>
            <a:endParaRPr kumimoji="1" lang="ja-JP" altLang="en-US"/>
          </a:p>
        </p:txBody>
      </p:sp>
      <p:sp>
        <p:nvSpPr>
          <p:cNvPr id="102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9290E-3DC3-454E-9062-54CDFE1E68F5}" type="slidenum">
              <a:rPr kumimoji="1" lang="ja-JP" altLang="en-US" smtClean="0"/>
              <a:t>‹#›</a:t>
            </a:fld>
            <a:endParaRPr kumimoji="1" lang="ja-JP" altLang="en-US"/>
          </a:p>
        </p:txBody>
      </p:sp>
    </p:spTree>
    <p:extLst>
      <p:ext uri="{BB962C8B-B14F-4D97-AF65-F5344CB8AC3E}">
        <p14:creationId xmlns:p14="http://schemas.microsoft.com/office/powerpoint/2010/main" val="4144631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9.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2.emf"/><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4.emf"/><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正方形/長方形 6"/>
          <p:cNvSpPr/>
          <p:nvPr/>
        </p:nvSpPr>
        <p:spPr>
          <a:xfrm>
            <a:off x="17304" y="562871"/>
            <a:ext cx="9144000" cy="101600"/>
          </a:xfrm>
          <a:prstGeom prst="rect">
            <a:avLst/>
          </a:prstGeom>
          <a:gradFill flip="none" rotWithShape="1">
            <a:gsLst>
              <a:gs pos="0">
                <a:srgbClr val="9BBB59">
                  <a:lumMod val="0"/>
                  <a:lumOff val="100000"/>
                </a:srgbClr>
              </a:gs>
              <a:gs pos="13000">
                <a:srgbClr val="9BBB59">
                  <a:lumMod val="0"/>
                  <a:lumOff val="100000"/>
                </a:srgbClr>
              </a:gs>
              <a:gs pos="100000">
                <a:srgbClr val="9BBB59"/>
              </a:gs>
            </a:gsLst>
            <a:lin ang="5400000" scaled="0"/>
            <a:tileRect/>
          </a:gradFill>
          <a:ln w="3175" cap="flat" cmpd="sng" algn="ctr">
            <a:no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1108" name="図 10"/>
          <p:cNvPicPr>
            <a:picLocks noChangeAspect="1"/>
          </p:cNvPicPr>
          <p:nvPr/>
        </p:nvPicPr>
        <p:blipFill>
          <a:blip r:embed="rId5"/>
          <a:stretch>
            <a:fillRect/>
          </a:stretch>
        </p:blipFill>
        <p:spPr>
          <a:xfrm>
            <a:off x="8652" y="313023"/>
            <a:ext cx="9126696" cy="3365561"/>
          </a:xfrm>
          <a:prstGeom prst="rect">
            <a:avLst/>
          </a:prstGeom>
        </p:spPr>
      </p:pic>
      <p:sp>
        <p:nvSpPr>
          <p:cNvPr id="1109" name="タイトル 1"/>
          <p:cNvSpPr>
            <a:spLocks noGrp="1"/>
          </p:cNvSpPr>
          <p:nvPr>
            <p:ph type="ctrTitle"/>
          </p:nvPr>
        </p:nvSpPr>
        <p:spPr>
          <a:xfrm>
            <a:off x="78964" y="1315002"/>
            <a:ext cx="9020679" cy="1966218"/>
          </a:xfrm>
        </p:spPr>
        <p:txBody>
          <a:bodyPr anchor="t">
            <a:normAutofit fontScale="90000"/>
          </a:bodyPr>
          <a:lstStyle/>
          <a:p>
            <a:pPr indent="152400">
              <a:spcBef>
                <a:spcPts val="120"/>
              </a:spcBef>
            </a:pPr>
            <a:r>
              <a:rPr lang="ja-JP" altLang="ja-JP" sz="3100"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直膨式放射パネルを併用したエアコンの環境特性と</a:t>
            </a:r>
            <a:endParaRPr kumimoji="1" lang="ja-JP" altLang="en-US" sz="2900" dirty="0">
              <a:solidFill>
                <a:schemeClr val="accent5">
                  <a:lumMod val="75000"/>
                </a:schemeClr>
              </a:solidFill>
              <a:latin typeface="ＭＳ ゴシック" panose="020B0609070205080204" pitchFamily="49" charset="-128"/>
              <a:ea typeface="ＭＳ ゴシック" panose="020B0609070205080204" pitchFamily="49" charset="-128"/>
            </a:endParaRPr>
          </a:p>
          <a:p>
            <a:pPr indent="152400">
              <a:spcBef>
                <a:spcPts val="120"/>
              </a:spcBef>
            </a:pPr>
            <a:r>
              <a:rPr lang="ja-JP" altLang="ja-JP" sz="3100"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rPr>
              <a:t>エネルギー消費に関する研究</a:t>
            </a:r>
          </a:p>
          <a:p>
            <a:pPr indent="152400">
              <a:spcBef>
                <a:spcPts val="120"/>
              </a:spcBef>
            </a:pPr>
            <a:endParaRPr lang="ja-JP" altLang="ja-JP" sz="3100"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endParaRPr>
          </a:p>
          <a:p>
            <a:pPr indent="152400">
              <a:spcBef>
                <a:spcPts val="120"/>
              </a:spcBef>
            </a:pPr>
            <a:r>
              <a:rPr lang="ja-JP" altLang="ja-JP" sz="2900" kern="100" dirty="0">
                <a:solidFill>
                  <a:srgbClr val="002060"/>
                </a:solidFill>
                <a:latin typeface="Century" panose="02040604050505020304" pitchFamily="18" charset="0"/>
                <a:ea typeface="ＭＳ ゴシック" panose="020B0609070205080204" pitchFamily="49" charset="-128"/>
                <a:cs typeface="Times New Roman" panose="02020603050405020304" pitchFamily="18" charset="0"/>
              </a:rPr>
              <a:t>その１　住宅に設置した場合の効果の分析</a:t>
            </a:r>
            <a:br>
              <a:rPr lang="ja-JP" altLang="ja-JP" sz="2900" kern="100" dirty="0">
                <a:latin typeface="Century" panose="02040604050505020304" pitchFamily="18" charset="0"/>
                <a:ea typeface="ＭＳ 明朝" panose="02020609040205080304" pitchFamily="17" charset="-128"/>
                <a:cs typeface="Times New Roman" panose="02020603050405020304" pitchFamily="18" charset="0"/>
              </a:rPr>
            </a:br>
            <a:br>
              <a:rPr lang="en-US" altLang="ja-JP" sz="2900" kern="100" dirty="0">
                <a:solidFill>
                  <a:schemeClr val="accent5">
                    <a:lumMod val="7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br>
            <a:endParaRPr lang="ja-JP" altLang="ja-JP" sz="3100" kern="100" dirty="0">
              <a:solidFill>
                <a:srgbClr val="C00000"/>
              </a:solidFill>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1110" name="サブタイトル 2"/>
          <p:cNvSpPr>
            <a:spLocks noGrp="1"/>
          </p:cNvSpPr>
          <p:nvPr>
            <p:ph type="subTitle" idx="1"/>
          </p:nvPr>
        </p:nvSpPr>
        <p:spPr>
          <a:xfrm>
            <a:off x="1932685" y="3953281"/>
            <a:ext cx="5839715" cy="2853919"/>
          </a:xfrm>
        </p:spPr>
        <p:txBody>
          <a:bodyPr>
            <a:noAutofit/>
          </a:bodyPr>
          <a:lstStyle/>
          <a:p>
            <a:pPr defTabSz="914400" fontAlgn="base">
              <a:lnSpc>
                <a:spcPct val="120000"/>
              </a:lnSpc>
              <a:spcBef>
                <a:spcPct val="0"/>
              </a:spcBef>
              <a:spcAft>
                <a:spcPct val="0"/>
              </a:spcAft>
            </a:pPr>
            <a:r>
              <a:rPr lang="en-US" altLang="ja-JP" dirty="0">
                <a:solidFill>
                  <a:prstClr val="black"/>
                </a:solidFill>
                <a:latin typeface="游ゴシック Medium" panose="020B0500000000000000" pitchFamily="50" charset="-128"/>
                <a:ea typeface="游ゴシック Medium" panose="020B0500000000000000" pitchFamily="50" charset="-128"/>
              </a:rPr>
              <a:t>2021</a:t>
            </a:r>
            <a:r>
              <a:rPr lang="ja-JP" altLang="en-US" dirty="0">
                <a:solidFill>
                  <a:prstClr val="black"/>
                </a:solidFill>
                <a:latin typeface="游ゴシック Medium" panose="020B0500000000000000" pitchFamily="50" charset="-128"/>
                <a:ea typeface="游ゴシック Medium" panose="020B0500000000000000" pitchFamily="50" charset="-128"/>
              </a:rPr>
              <a:t>年</a:t>
            </a:r>
            <a:r>
              <a:rPr lang="en-US" altLang="ja-JP" dirty="0">
                <a:solidFill>
                  <a:prstClr val="black"/>
                </a:solidFill>
                <a:latin typeface="游ゴシック Medium" panose="020B0500000000000000" pitchFamily="50" charset="-128"/>
                <a:ea typeface="游ゴシック Medium" panose="020B0500000000000000" pitchFamily="50" charset="-128"/>
              </a:rPr>
              <a:t>9</a:t>
            </a:r>
            <a:r>
              <a:rPr lang="ja-JP" altLang="en-US" dirty="0">
                <a:solidFill>
                  <a:prstClr val="black"/>
                </a:solidFill>
                <a:latin typeface="游ゴシック Medium" panose="020B0500000000000000" pitchFamily="50" charset="-128"/>
                <a:ea typeface="游ゴシック Medium" panose="020B0500000000000000" pitchFamily="50" charset="-128"/>
              </a:rPr>
              <a:t>月</a:t>
            </a:r>
            <a:endParaRPr lang="en-US" altLang="ja-JP" dirty="0">
              <a:solidFill>
                <a:prstClr val="black"/>
              </a:solidFill>
              <a:latin typeface="游ゴシック Medium" panose="020B0500000000000000" pitchFamily="50" charset="-128"/>
              <a:ea typeface="游ゴシック Medium" panose="020B0500000000000000" pitchFamily="50" charset="-128"/>
            </a:endParaRPr>
          </a:p>
          <a:p>
            <a:pPr defTabSz="914400" fontAlgn="base">
              <a:lnSpc>
                <a:spcPct val="120000"/>
              </a:lnSpc>
              <a:spcBef>
                <a:spcPct val="0"/>
              </a:spcBef>
              <a:spcAft>
                <a:spcPct val="0"/>
              </a:spcAft>
            </a:pPr>
            <a:endParaRPr lang="ja-JP" altLang="ja-JP" dirty="0">
              <a:solidFill>
                <a:prstClr val="black"/>
              </a:solidFill>
              <a:latin typeface="游ゴシック Medium" panose="020B0500000000000000" pitchFamily="50" charset="-128"/>
              <a:ea typeface="游ゴシック Medium" panose="020B0500000000000000" pitchFamily="50" charset="-128"/>
            </a:endParaRPr>
          </a:p>
          <a:p>
            <a:pPr algn="l" fontAlgn="base">
              <a:lnSpc>
                <a:spcPct val="100000"/>
              </a:lnSpc>
              <a:spcBef>
                <a:spcPts val="0"/>
              </a:spcBef>
              <a:spcAft>
                <a:spcPct val="0"/>
              </a:spcAft>
            </a:pPr>
            <a:r>
              <a:rPr lang="ja-JP" altLang="en-US" sz="2200" dirty="0">
                <a:solidFill>
                  <a:prstClr val="black">
                    <a:lumMod val="85000"/>
                    <a:lumOff val="15000"/>
                  </a:prstClr>
                </a:solidFill>
                <a:latin typeface="ＭＳ ゴシック" panose="020B0609070205080204" pitchFamily="49" charset="-128"/>
                <a:ea typeface="ＭＳ ゴシック" panose="020B0609070205080204" pitchFamily="49" charset="-128"/>
              </a:rPr>
              <a:t>○ 正会員　吉田　正　 （アイラム） 　 　</a:t>
            </a:r>
            <a:endParaRPr lang="en-US" altLang="ja-JP" sz="2200" dirty="0">
              <a:solidFill>
                <a:prstClr val="black">
                  <a:lumMod val="85000"/>
                  <a:lumOff val="15000"/>
                </a:prstClr>
              </a:solidFill>
              <a:latin typeface="ＭＳ ゴシック" panose="020B0609070205080204" pitchFamily="49" charset="-128"/>
              <a:ea typeface="ＭＳ ゴシック" panose="020B0609070205080204" pitchFamily="49" charset="-128"/>
            </a:endParaRPr>
          </a:p>
          <a:p>
            <a:pPr algn="l" fontAlgn="base">
              <a:lnSpc>
                <a:spcPct val="100000"/>
              </a:lnSpc>
              <a:spcBef>
                <a:spcPts val="0"/>
              </a:spcBef>
              <a:spcAft>
                <a:spcPct val="0"/>
              </a:spcAft>
            </a:pPr>
            <a:r>
              <a:rPr lang="ja-JP" altLang="en-US" sz="2200" dirty="0">
                <a:solidFill>
                  <a:prstClr val="black">
                    <a:lumMod val="85000"/>
                    <a:lumOff val="15000"/>
                  </a:prstClr>
                </a:solidFill>
                <a:latin typeface="ＭＳ ゴシック" panose="020B0609070205080204" pitchFamily="49" charset="-128"/>
                <a:ea typeface="ＭＳ ゴシック" panose="020B0609070205080204" pitchFamily="49" charset="-128"/>
              </a:rPr>
              <a:t>　 正会員　坊垣　和明　</a:t>
            </a:r>
            <a:r>
              <a:rPr lang="en-US" altLang="ja-JP" sz="2200" dirty="0">
                <a:solidFill>
                  <a:prstClr val="black">
                    <a:lumMod val="85000"/>
                    <a:lumOff val="15000"/>
                  </a:prstClr>
                </a:solidFill>
                <a:latin typeface="ＭＳ ゴシック" panose="020B0609070205080204" pitchFamily="49" charset="-128"/>
                <a:ea typeface="ＭＳ ゴシック" panose="020B0609070205080204" pitchFamily="49" charset="-128"/>
              </a:rPr>
              <a:t>(</a:t>
            </a:r>
            <a:r>
              <a:rPr lang="ja-JP" altLang="en-US" sz="2200" dirty="0">
                <a:solidFill>
                  <a:prstClr val="black">
                    <a:lumMod val="85000"/>
                    <a:lumOff val="15000"/>
                  </a:prstClr>
                </a:solidFill>
                <a:latin typeface="ＭＳ ゴシック" panose="020B0609070205080204" pitchFamily="49" charset="-128"/>
                <a:ea typeface="ＭＳ ゴシック" panose="020B0609070205080204" pitchFamily="49" charset="-128"/>
              </a:rPr>
              <a:t>東京都市大学）</a:t>
            </a:r>
          </a:p>
          <a:p>
            <a:pPr algn="l" fontAlgn="base">
              <a:lnSpc>
                <a:spcPct val="100000"/>
              </a:lnSpc>
              <a:spcBef>
                <a:spcPts val="0"/>
              </a:spcBef>
              <a:spcAft>
                <a:spcPct val="0"/>
              </a:spcAft>
            </a:pPr>
            <a:r>
              <a:rPr lang="ja-JP" altLang="en-US" sz="2200" dirty="0">
                <a:solidFill>
                  <a:prstClr val="black">
                    <a:lumMod val="85000"/>
                    <a:lumOff val="15000"/>
                  </a:prstClr>
                </a:solidFill>
                <a:latin typeface="ＭＳ ゴシック" panose="020B0609070205080204" pitchFamily="49" charset="-128"/>
                <a:ea typeface="ＭＳ ゴシック" panose="020B0609070205080204" pitchFamily="49" charset="-128"/>
              </a:rPr>
              <a:t>　 正会員　内川　克幸</a:t>
            </a:r>
            <a:r>
              <a:rPr lang="ja-JP" altLang="en-US" sz="2200" dirty="0">
                <a:latin typeface="ＭＳ ゴシック" panose="020B0609070205080204" pitchFamily="49" charset="-128"/>
                <a:ea typeface="ＭＳ ゴシック" panose="020B0609070205080204" pitchFamily="49" charset="-128"/>
              </a:rPr>
              <a:t>　</a:t>
            </a:r>
            <a:r>
              <a:rPr lang="en-US" altLang="ja-JP" sz="2200" dirty="0">
                <a:latin typeface="ＭＳ ゴシック" panose="020B0609070205080204" pitchFamily="49" charset="-128"/>
                <a:ea typeface="ＭＳ ゴシック" panose="020B0609070205080204" pitchFamily="49" charset="-128"/>
              </a:rPr>
              <a:t>(</a:t>
            </a:r>
            <a:r>
              <a:rPr lang="ja-JP" altLang="en-US" sz="2200" dirty="0">
                <a:solidFill>
                  <a:prstClr val="black">
                    <a:lumMod val="85000"/>
                    <a:lumOff val="15000"/>
                  </a:prstClr>
                </a:solidFill>
                <a:latin typeface="ＭＳ ゴシック" panose="020B0609070205080204" pitchFamily="49" charset="-128"/>
                <a:ea typeface="ＭＳ ゴシック" panose="020B0609070205080204" pitchFamily="49" charset="-128"/>
              </a:rPr>
              <a:t>アイラム）</a:t>
            </a:r>
            <a:endParaRPr kumimoji="1" lang="ja-JP" altLang="en-US" sz="2200" dirty="0">
              <a:latin typeface="ＭＳ ゴシック" panose="020B0609070205080204" pitchFamily="49" charset="-128"/>
              <a:ea typeface="ＭＳ ゴシック" panose="020B0609070205080204" pitchFamily="49" charset="-128"/>
            </a:endParaRPr>
          </a:p>
        </p:txBody>
      </p:sp>
      <p:sp>
        <p:nvSpPr>
          <p:cNvPr id="1111" name="スライド番号プレースホルダー 8"/>
          <p:cNvSpPr>
            <a:spLocks noGrp="1"/>
          </p:cNvSpPr>
          <p:nvPr>
            <p:ph type="sldNum" sz="quarter" idx="12"/>
          </p:nvPr>
        </p:nvSpPr>
        <p:spPr>
          <a:xfrm>
            <a:off x="6972300" y="6295129"/>
            <a:ext cx="2057400" cy="365125"/>
          </a:xfrm>
        </p:spPr>
        <p:txBody>
          <a:bodyPr/>
          <a:lstStyle/>
          <a:p>
            <a:fld id="{5219290E-3DC3-454E-9062-54CDFE1E68F5}" type="slidenum">
              <a:rPr kumimoji="1" lang="ja-JP" altLang="en-US" sz="1400" smtClean="0"/>
              <a:t>1</a:t>
            </a:fld>
            <a:endParaRPr kumimoji="1" lang="ja-JP" altLang="en-US" sz="1400"/>
          </a:p>
        </p:txBody>
      </p:sp>
      <p:sp>
        <p:nvSpPr>
          <p:cNvPr id="1112" name="テキスト ボックス 7"/>
          <p:cNvSpPr txBox="1">
            <a:spLocks noChangeArrowheads="1"/>
          </p:cNvSpPr>
          <p:nvPr/>
        </p:nvSpPr>
        <p:spPr>
          <a:xfrm>
            <a:off x="5993196" y="52196"/>
            <a:ext cx="3150936" cy="276106"/>
          </a:xfrm>
          <a:prstGeom prst="rect">
            <a:avLst/>
          </a:prstGeom>
          <a:no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defTabSz="914400" eaLnBrk="1" fontAlgn="base" hangingPunct="1">
              <a:spcBef>
                <a:spcPct val="0"/>
              </a:spcBef>
              <a:spcAft>
                <a:spcPct val="0"/>
              </a:spcAft>
              <a:buFontTx/>
              <a:buNone/>
              <a:defRPr/>
            </a:pPr>
            <a:r>
              <a:rPr lang="en-US" altLang="ja-JP" sz="1200" dirty="0">
                <a:solidFill>
                  <a:prstClr val="black"/>
                </a:solidFill>
                <a:latin typeface="游ゴシック" panose="020B0400000000000000" pitchFamily="50" charset="-128"/>
                <a:ea typeface="游ゴシック" panose="020B0400000000000000" pitchFamily="50" charset="-128"/>
              </a:rPr>
              <a:t>2021</a:t>
            </a:r>
            <a:r>
              <a:rPr lang="ja-JP" altLang="en-US" sz="1200" spc="-100" dirty="0">
                <a:solidFill>
                  <a:prstClr val="black"/>
                </a:solidFill>
                <a:latin typeface="游ゴシック" panose="020B0400000000000000" pitchFamily="50" charset="-128"/>
                <a:ea typeface="游ゴシック" panose="020B0400000000000000" pitchFamily="50" charset="-128"/>
              </a:rPr>
              <a:t>年度空気調和・衛生工学会大会（福島）</a:t>
            </a:r>
            <a:endParaRPr spc="-100"/>
          </a:p>
        </p:txBody>
      </p:sp>
      <p:pic>
        <p:nvPicPr>
          <p:cNvPr id="4" name="オーディオ 3">
            <a:hlinkClick r:id="" action="ppaction://media"/>
            <a:extLst>
              <a:ext uri="{FF2B5EF4-FFF2-40B4-BE49-F238E27FC236}">
                <a16:creationId xmlns:a16="http://schemas.microsoft.com/office/drawing/2014/main" id="{5DA1E8D0-B0FE-46AA-9C91-C9686BF57C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42609073"/>
      </p:ext>
    </p:extLst>
  </p:cSld>
  <p:clrMapOvr>
    <a:masterClrMapping/>
  </p:clrMapOvr>
  <mc:AlternateContent xmlns:mc="http://schemas.openxmlformats.org/markup-compatibility/2006" xmlns:p14="http://schemas.microsoft.com/office/powerpoint/2010/main">
    <mc:Choice Requires="p14">
      <p:transition spd="slow" p14:dur="2000" advTm="14733"/>
    </mc:Choice>
    <mc:Fallback xmlns="">
      <p:transition spd="slow" advTm="1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8" name="図 317"/>
          <p:cNvPicPr>
            <a:picLocks noChangeAspect="1"/>
          </p:cNvPicPr>
          <p:nvPr/>
        </p:nvPicPr>
        <p:blipFill>
          <a:blip r:embed="rId6"/>
          <a:stretch>
            <a:fillRect/>
          </a:stretch>
        </p:blipFill>
        <p:spPr>
          <a:xfrm>
            <a:off x="2167296" y="2776467"/>
            <a:ext cx="6906786" cy="1917952"/>
          </a:xfrm>
          <a:prstGeom prst="rect">
            <a:avLst/>
          </a:prstGeom>
        </p:spPr>
      </p:pic>
      <p:pic>
        <p:nvPicPr>
          <p:cNvPr id="1239" name="図 316"/>
          <p:cNvPicPr>
            <a:picLocks noChangeAspect="1"/>
          </p:cNvPicPr>
          <p:nvPr/>
        </p:nvPicPr>
        <p:blipFill>
          <a:blip r:embed="rId7"/>
          <a:stretch>
            <a:fillRect/>
          </a:stretch>
        </p:blipFill>
        <p:spPr>
          <a:xfrm>
            <a:off x="1266622" y="4748557"/>
            <a:ext cx="7807459" cy="1927635"/>
          </a:xfrm>
          <a:prstGeom prst="rect">
            <a:avLst/>
          </a:prstGeom>
        </p:spPr>
      </p:pic>
      <p:sp>
        <p:nvSpPr>
          <p:cNvPr id="1240" name="テキスト ボックス 266"/>
          <p:cNvSpPr txBox="1"/>
          <p:nvPr/>
        </p:nvSpPr>
        <p:spPr>
          <a:xfrm>
            <a:off x="363597" y="1325397"/>
            <a:ext cx="8407947" cy="1566582"/>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・図９は冷房時のエアコン単独、図10はパネル併用。</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・併用の電力量が少ない。連続運転（点線枠内）夜間、併用は半停止が長い。</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・連続運転時の</a:t>
            </a: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電力量等を表3に示す。</a:t>
            </a:r>
          </a:p>
        </p:txBody>
      </p:sp>
      <p:pic>
        <p:nvPicPr>
          <p:cNvPr id="1241" name="図 8"/>
          <p:cNvPicPr>
            <a:picLocks noChangeAspect="1"/>
          </p:cNvPicPr>
          <p:nvPr/>
        </p:nvPicPr>
        <p:blipFill>
          <a:blip r:embed="rId8"/>
          <a:stretch>
            <a:fillRect/>
          </a:stretch>
        </p:blipFill>
        <p:spPr>
          <a:xfrm>
            <a:off x="0" y="11976"/>
            <a:ext cx="9126696" cy="671359"/>
          </a:xfrm>
          <a:prstGeom prst="rect">
            <a:avLst/>
          </a:prstGeom>
        </p:spPr>
      </p:pic>
      <p:sp>
        <p:nvSpPr>
          <p:cNvPr id="1242"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４．電力使用量の調査結果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243"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４．２　冷房時の電力使用量</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44" name="スライド番号プレースホルダー 6"/>
          <p:cNvSpPr>
            <a:spLocks noGrp="1"/>
          </p:cNvSpPr>
          <p:nvPr>
            <p:ph type="sldNum" sz="quarter" idx="12"/>
          </p:nvPr>
        </p:nvSpPr>
        <p:spPr>
          <a:xfrm>
            <a:off x="0" y="6494383"/>
            <a:ext cx="459989" cy="363617"/>
          </a:xfrm>
        </p:spPr>
        <p:txBody>
          <a:bodyPr/>
          <a:lstStyle/>
          <a:p>
            <a:fld id="{5219290E-3DC3-454E-9062-54CDFE1E68F5}" type="slidenum">
              <a:rPr kumimoji="1" lang="ja-JP" altLang="en-US" sz="1400" smtClean="0"/>
              <a:t>10</a:t>
            </a:fld>
            <a:endParaRPr kumimoji="1" lang="ja-JP" altLang="en-US" sz="1400" dirty="0"/>
          </a:p>
        </p:txBody>
      </p:sp>
      <p:sp>
        <p:nvSpPr>
          <p:cNvPr id="1245" name="テキスト ボックス 24"/>
          <p:cNvSpPr txBox="1"/>
          <p:nvPr/>
        </p:nvSpPr>
        <p:spPr>
          <a:xfrm>
            <a:off x="88665" y="5672471"/>
            <a:ext cx="1177957" cy="79140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図９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spcAft>
                <a:spcPts val="0"/>
              </a:spcAft>
            </a:pPr>
            <a:r>
              <a:rPr lang="ja-JP" sz="1600" kern="100" spc="-300" dirty="0">
                <a:effectLst/>
                <a:latin typeface="Century" panose="02040604050505020304" pitchFamily="18" charset="0"/>
                <a:ea typeface="ＭＳ ゴシック" panose="020B0609070205080204" pitchFamily="49" charset="-128"/>
                <a:cs typeface="Times New Roman" panose="02020603050405020304" pitchFamily="18" charset="0"/>
              </a:rPr>
              <a:t>エアコン</a:t>
            </a:r>
            <a:r>
              <a:rPr lang="ja-JP" sz="1600" kern="100" spc="-100" dirty="0">
                <a:effectLst/>
                <a:latin typeface="Century" panose="02040604050505020304" pitchFamily="18" charset="0"/>
                <a:ea typeface="ＭＳ ゴシック" panose="020B0609070205080204" pitchFamily="49" charset="-128"/>
                <a:cs typeface="Times New Roman" panose="02020603050405020304" pitchFamily="18" charset="0"/>
              </a:rPr>
              <a:t>単独</a:t>
            </a:r>
          </a:p>
          <a:p>
            <a:pPr>
              <a:spcAft>
                <a:spcPts val="0"/>
              </a:spcAft>
            </a:pPr>
            <a:r>
              <a:rPr lang="ja-JP" sz="1600" kern="100" spc="-100" dirty="0">
                <a:effectLst/>
                <a:latin typeface="Century" panose="02040604050505020304" pitchFamily="18" charset="0"/>
                <a:ea typeface="ＭＳ ゴシック" panose="020B0609070205080204" pitchFamily="49" charset="-128"/>
                <a:cs typeface="Times New Roman" panose="02020603050405020304" pitchFamily="18" charset="0"/>
              </a:rPr>
              <a:t>2019.8/21-30</a:t>
            </a:r>
          </a:p>
        </p:txBody>
      </p:sp>
      <p:sp>
        <p:nvSpPr>
          <p:cNvPr id="1246" name="楕円 40"/>
          <p:cNvSpPr/>
          <p:nvPr/>
        </p:nvSpPr>
        <p:spPr>
          <a:xfrm>
            <a:off x="4228084" y="3545876"/>
            <a:ext cx="1648532" cy="1009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7" name="テキスト ボックス 318"/>
          <p:cNvSpPr txBox="1"/>
          <p:nvPr/>
        </p:nvSpPr>
        <p:spPr>
          <a:xfrm>
            <a:off x="989339" y="3903016"/>
            <a:ext cx="1177957" cy="791403"/>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図10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spcAft>
                <a:spcPts val="0"/>
              </a:spcAft>
            </a:pPr>
            <a:r>
              <a:rPr lang="ja-JP" sz="1600" kern="100" spc="-300" dirty="0">
                <a:effectLst/>
                <a:latin typeface="Century" panose="02040604050505020304" pitchFamily="18" charset="0"/>
                <a:ea typeface="ＭＳ ゴシック" panose="020B0609070205080204" pitchFamily="49" charset="-128"/>
                <a:cs typeface="Times New Roman" panose="02020603050405020304" pitchFamily="18" charset="0"/>
              </a:rPr>
              <a:t>パネル</a:t>
            </a:r>
            <a:r>
              <a:rPr lang="ja-JP" sz="1600" kern="100" spc="-100" dirty="0">
                <a:effectLst/>
                <a:latin typeface="Century" panose="02040604050505020304" pitchFamily="18" charset="0"/>
                <a:ea typeface="ＭＳ ゴシック" panose="020B0609070205080204" pitchFamily="49" charset="-128"/>
                <a:cs typeface="Times New Roman" panose="02020603050405020304" pitchFamily="18" charset="0"/>
              </a:rPr>
              <a:t>併用</a:t>
            </a:r>
          </a:p>
          <a:p>
            <a:pPr>
              <a:spcAft>
                <a:spcPts val="0"/>
              </a:spcAft>
            </a:pPr>
            <a:r>
              <a:rPr lang="ja-JP" sz="1600" kern="100" spc="-100" dirty="0">
                <a:effectLst/>
                <a:latin typeface="Century" panose="02040604050505020304" pitchFamily="18" charset="0"/>
                <a:ea typeface="ＭＳ ゴシック" panose="020B0609070205080204" pitchFamily="49" charset="-128"/>
                <a:cs typeface="Times New Roman" panose="02020603050405020304" pitchFamily="18" charset="0"/>
              </a:rPr>
              <a:t>2019.8/3-11</a:t>
            </a:r>
          </a:p>
        </p:txBody>
      </p:sp>
      <p:pic>
        <p:nvPicPr>
          <p:cNvPr id="6" name="オーディオ 5">
            <a:hlinkClick r:id="" action="ppaction://media"/>
            <a:extLst>
              <a:ext uri="{FF2B5EF4-FFF2-40B4-BE49-F238E27FC236}">
                <a16:creationId xmlns:a16="http://schemas.microsoft.com/office/drawing/2014/main" id="{C5BAE801-5430-4AAB-B2F7-7ABF150AD8C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60901287"/>
      </p:ext>
    </p:extLst>
  </p:cSld>
  <p:clrMapOvr>
    <a:masterClrMapping/>
  </p:clrMapOvr>
  <mc:AlternateContent xmlns:mc="http://schemas.openxmlformats.org/markup-compatibility/2006" xmlns:p14="http://schemas.microsoft.com/office/powerpoint/2010/main">
    <mc:Choice Requires="p14">
      <p:transition spd="slow" p14:dur="2000" advTm="47180"/>
    </mc:Choice>
    <mc:Fallback xmlns="">
      <p:transition spd="slow" advTm="4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40">
                                            <p:txEl>
                                              <p:pRg st="0" end="0"/>
                                            </p:txEl>
                                          </p:spTgt>
                                        </p:tgtEl>
                                        <p:attrNameLst>
                                          <p:attrName>style.visibility</p:attrName>
                                        </p:attrNameLst>
                                      </p:cBhvr>
                                      <p:to>
                                        <p:strVal val="visible"/>
                                      </p:to>
                                    </p:set>
                                    <p:animEffect transition="in" filter="wipe(left)">
                                      <p:cBhvr>
                                        <p:cTn id="11" dur="500"/>
                                        <p:tgtEl>
                                          <p:spTgt spid="124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40">
                                            <p:txEl>
                                              <p:pRg st="1" end="1"/>
                                            </p:txEl>
                                          </p:spTgt>
                                        </p:tgtEl>
                                        <p:attrNameLst>
                                          <p:attrName>style.visibility</p:attrName>
                                        </p:attrNameLst>
                                      </p:cBhvr>
                                      <p:to>
                                        <p:strVal val="visible"/>
                                      </p:to>
                                    </p:set>
                                    <p:animEffect transition="in" filter="wipe(left)">
                                      <p:cBhvr>
                                        <p:cTn id="16" dur="500"/>
                                        <p:tgtEl>
                                          <p:spTgt spid="1240">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46"/>
                                        </p:tgtEl>
                                        <p:attrNameLst>
                                          <p:attrName>style.visibility</p:attrName>
                                        </p:attrNameLst>
                                      </p:cBhvr>
                                      <p:to>
                                        <p:strVal val="visible"/>
                                      </p:to>
                                    </p:set>
                                    <p:anim calcmode="lin" valueType="num">
                                      <p:cBhvr>
                                        <p:cTn id="19" dur="500" fill="hold"/>
                                        <p:tgtEl>
                                          <p:spTgt spid="1246"/>
                                        </p:tgtEl>
                                        <p:attrNameLst>
                                          <p:attrName>ppt_w</p:attrName>
                                        </p:attrNameLst>
                                      </p:cBhvr>
                                      <p:tavLst>
                                        <p:tav tm="0">
                                          <p:val>
                                            <p:fltVal val="0"/>
                                          </p:val>
                                        </p:tav>
                                        <p:tav tm="100000">
                                          <p:val>
                                            <p:strVal val="#ppt_w"/>
                                          </p:val>
                                        </p:tav>
                                      </p:tavLst>
                                    </p:anim>
                                    <p:anim calcmode="lin" valueType="num">
                                      <p:cBhvr>
                                        <p:cTn id="20" dur="500" fill="hold"/>
                                        <p:tgtEl>
                                          <p:spTgt spid="1246"/>
                                        </p:tgtEl>
                                        <p:attrNameLst>
                                          <p:attrName>ppt_h</p:attrName>
                                        </p:attrNameLst>
                                      </p:cBhvr>
                                      <p:tavLst>
                                        <p:tav tm="0">
                                          <p:val>
                                            <p:fltVal val="0"/>
                                          </p:val>
                                        </p:tav>
                                        <p:tav tm="100000">
                                          <p:val>
                                            <p:strVal val="#ppt_h"/>
                                          </p:val>
                                        </p:tav>
                                      </p:tavLst>
                                    </p:anim>
                                    <p:animEffect transition="in" filter="fade">
                                      <p:cBhvr>
                                        <p:cTn id="21" dur="500"/>
                                        <p:tgtEl>
                                          <p:spTgt spid="12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40">
                                            <p:txEl>
                                              <p:pRg st="2" end="2"/>
                                            </p:txEl>
                                          </p:spTgt>
                                        </p:tgtEl>
                                        <p:attrNameLst>
                                          <p:attrName>style.visibility</p:attrName>
                                        </p:attrNameLst>
                                      </p:cBhvr>
                                      <p:to>
                                        <p:strVal val="visible"/>
                                      </p:to>
                                    </p:set>
                                    <p:animEffect transition="in" filter="wipe(left)">
                                      <p:cBhvr>
                                        <p:cTn id="26" dur="500"/>
                                        <p:tgtEl>
                                          <p:spTgt spid="12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246"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3" name="図 319"/>
          <p:cNvPicPr>
            <a:picLocks noChangeAspect="1"/>
          </p:cNvPicPr>
          <p:nvPr/>
        </p:nvPicPr>
        <p:blipFill>
          <a:blip r:embed="rId6"/>
          <a:stretch>
            <a:fillRect/>
          </a:stretch>
        </p:blipFill>
        <p:spPr>
          <a:xfrm>
            <a:off x="782016" y="4948860"/>
            <a:ext cx="7562666" cy="1678849"/>
          </a:xfrm>
          <a:prstGeom prst="rect">
            <a:avLst/>
          </a:prstGeom>
        </p:spPr>
      </p:pic>
      <p:sp>
        <p:nvSpPr>
          <p:cNvPr id="1254" name="テキスト ボックス 266"/>
          <p:cNvSpPr txBox="1"/>
          <p:nvPr/>
        </p:nvSpPr>
        <p:spPr>
          <a:xfrm>
            <a:off x="363609" y="1236021"/>
            <a:ext cx="8524544" cy="3014923"/>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・表３は、冷房連続運転時の電力量、室温等の平均</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・外気温はほぼ同等（温度差0.05℃）、室温は併用がやや低い（0.2℃）状況で、</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電力量は併用の方が</a:t>
            </a:r>
            <a:r>
              <a:rPr lang="ja-JP" altLang="en-US" sz="2000" b="1" kern="100" spc="-150" dirty="0">
                <a:solidFill>
                  <a:srgbClr val="FF0000"/>
                </a:solidFill>
                <a:latin typeface="+mn-ea"/>
                <a:ea typeface="+mn-ea"/>
                <a:cs typeface="Consolas"/>
              </a:rPr>
              <a:t>35</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％少ない</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・上下温度差も併用の方が若干小さい（併用の環境形成特性における優位性）</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・48時間の連続運転時（前ページ 図9、図10の破線枠内）の比較でも、</a:t>
            </a:r>
            <a:endParaRPr lang="ja-JP" altLang="en-US" sz="2000" b="1" kern="10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電力量は</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併用が</a:t>
            </a:r>
            <a:r>
              <a:rPr lang="ja-JP" altLang="en-US" sz="2000" b="1" kern="100" spc="-150" dirty="0">
                <a:solidFill>
                  <a:srgbClr val="FF0000"/>
                </a:solidFill>
                <a:latin typeface="+mn-ea"/>
                <a:ea typeface="+mn-ea"/>
                <a:cs typeface="+mn-lt"/>
              </a:rPr>
              <a:t>32</a:t>
            </a:r>
            <a:r>
              <a:rPr lang="ja-JP" altLang="en-US" sz="2000" b="1" kern="100" spc="-150" dirty="0">
                <a:solidFill>
                  <a:srgbClr val="FF0000"/>
                </a:solidFill>
                <a:latin typeface="Century" panose="02040604050505020304" pitchFamily="18" charset="0"/>
                <a:ea typeface="ＭＳ ゴシック" panose="020B0609070205080204" pitchFamily="49" charset="-128"/>
                <a:cs typeface="+mn-lt"/>
              </a:rPr>
              <a:t>％</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少ない。</a:t>
            </a:r>
          </a:p>
          <a:p>
            <a:pPr algn="just">
              <a:lnSpc>
                <a:spcPct val="150000"/>
              </a:lnSpc>
              <a:spcBef>
                <a:spcPts val="0"/>
              </a:spcBef>
              <a:spcAft>
                <a:spcPts val="0"/>
              </a:spcAft>
            </a:pPr>
            <a:r>
              <a:rPr lang="ja-JP" altLang="en-US" sz="2000" b="1" kern="100" spc="-15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rPr>
              <a:t>　</a:t>
            </a:r>
            <a:r>
              <a:rPr lang="ja-JP" altLang="en-US" sz="2000" b="1" kern="100" spc="-150" dirty="0">
                <a:solidFill>
                  <a:schemeClr val="tx1"/>
                </a:solidFill>
                <a:latin typeface="+mn-ea"/>
                <a:ea typeface="+mn-ea"/>
                <a:cs typeface="Times New Roman" panose="02020603050405020304" pitchFamily="18" charset="0"/>
              </a:rPr>
              <a:t>30</a:t>
            </a:r>
            <a:r>
              <a:rPr lang="ja-JP" altLang="en-US" sz="2000" b="1" kern="100" spc="-15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rPr>
              <a:t>％を超える電力量削減は魅力的。</a:t>
            </a:r>
          </a:p>
          <a:p>
            <a:pPr algn="just">
              <a:lnSpc>
                <a:spcPct val="100000"/>
              </a:lnSpc>
              <a:spcBef>
                <a:spcPts val="600"/>
              </a:spcBef>
              <a:spcAft>
                <a:spcPts val="0"/>
              </a:spcAft>
            </a:pPr>
            <a:r>
              <a:rPr lang="ja-JP" altLang="en-US" sz="2000" b="1" kern="100" spc="-15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rPr>
              <a:t>　一晩 8 時間運転しても１kWh余り、</a:t>
            </a:r>
            <a:r>
              <a:rPr lang="ja-JP" altLang="en-US" sz="2000" b="1" kern="100" spc="-150" dirty="0">
                <a:solidFill>
                  <a:schemeClr val="tx1"/>
                </a:solidFill>
                <a:latin typeface="+mn-ea"/>
                <a:ea typeface="+mn-ea"/>
                <a:cs typeface="Times New Roman" panose="02020603050405020304" pitchFamily="18" charset="0"/>
              </a:rPr>
              <a:t>30</a:t>
            </a:r>
            <a:r>
              <a:rPr lang="ja-JP" altLang="en-US" sz="2000" b="1" kern="100" spc="-15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rPr>
              <a:t>円程度。熱中症予防のためにエアコン　</a:t>
            </a:r>
          </a:p>
          <a:p>
            <a:pPr algn="just">
              <a:lnSpc>
                <a:spcPct val="100000"/>
              </a:lnSpc>
              <a:spcBef>
                <a:spcPts val="0"/>
              </a:spcBef>
              <a:spcAft>
                <a:spcPts val="0"/>
              </a:spcAft>
            </a:pPr>
            <a:r>
              <a:rPr lang="ja-JP" altLang="en-US" sz="2000" b="1" kern="100" spc="-150" dirty="0">
                <a:solidFill>
                  <a:schemeClr val="tx1"/>
                </a:solidFill>
                <a:latin typeface="Century" panose="02040604050505020304" pitchFamily="18" charset="0"/>
                <a:ea typeface="ＭＳ ゴシック" panose="020B0609070205080204" pitchFamily="49" charset="-128"/>
                <a:cs typeface="Times New Roman" panose="02020603050405020304" pitchFamily="18" charset="0"/>
              </a:rPr>
              <a:t>　を有効に利用したい。</a:t>
            </a:r>
          </a:p>
        </p:txBody>
      </p:sp>
      <p:pic>
        <p:nvPicPr>
          <p:cNvPr id="1255" name="図 8"/>
          <p:cNvPicPr>
            <a:picLocks noChangeAspect="1"/>
          </p:cNvPicPr>
          <p:nvPr/>
        </p:nvPicPr>
        <p:blipFill>
          <a:blip r:embed="rId7"/>
          <a:stretch>
            <a:fillRect/>
          </a:stretch>
        </p:blipFill>
        <p:spPr>
          <a:xfrm>
            <a:off x="0" y="11976"/>
            <a:ext cx="9126696" cy="671359"/>
          </a:xfrm>
          <a:prstGeom prst="rect">
            <a:avLst/>
          </a:prstGeom>
        </p:spPr>
      </p:pic>
      <p:sp>
        <p:nvSpPr>
          <p:cNvPr id="1256"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４．電力使用量の調査結果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257"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４．２　冷房時の電力使用量</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58"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11</a:t>
            </a:fld>
            <a:endParaRPr kumimoji="1" lang="ja-JP" altLang="en-US" sz="1400" dirty="0"/>
          </a:p>
        </p:txBody>
      </p:sp>
      <p:sp>
        <p:nvSpPr>
          <p:cNvPr id="1259" name="テキスト ボックス 24"/>
          <p:cNvSpPr txBox="1"/>
          <p:nvPr/>
        </p:nvSpPr>
        <p:spPr>
          <a:xfrm>
            <a:off x="1817955" y="4606279"/>
            <a:ext cx="5459655" cy="33931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表３　冷房期連続運転時における電力量と室温等の平均</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60" name="楕円 40"/>
          <p:cNvSpPr/>
          <p:nvPr/>
        </p:nvSpPr>
        <p:spPr>
          <a:xfrm>
            <a:off x="3158330" y="5157896"/>
            <a:ext cx="1082370" cy="1519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1" name="楕円 278"/>
          <p:cNvSpPr/>
          <p:nvPr/>
        </p:nvSpPr>
        <p:spPr>
          <a:xfrm>
            <a:off x="4240700" y="5157896"/>
            <a:ext cx="942084"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楕円 279"/>
          <p:cNvSpPr/>
          <p:nvPr/>
        </p:nvSpPr>
        <p:spPr>
          <a:xfrm>
            <a:off x="6304672" y="5157896"/>
            <a:ext cx="942084"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7" name="楕円 186"/>
          <p:cNvSpPr/>
          <p:nvPr/>
        </p:nvSpPr>
        <p:spPr>
          <a:xfrm>
            <a:off x="7327740" y="5216028"/>
            <a:ext cx="942084"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6D8261B1-771E-4F98-8E56-B7309FA3569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60901287"/>
      </p:ext>
    </p:extLst>
  </p:cSld>
  <p:clrMapOvr>
    <a:masterClrMapping/>
  </p:clrMapOvr>
  <mc:AlternateContent xmlns:mc="http://schemas.openxmlformats.org/markup-compatibility/2006">
    <mc:Choice xmlns:p14="http://schemas.microsoft.com/office/powerpoint/2010/main" Requires="p14">
      <p:transition spd="slow" p14:dur="2000" advTm="54993"/>
    </mc:Choice>
    <mc:Fallback>
      <p:transition spd="slow" advTm="5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54">
                                            <p:txEl>
                                              <p:pRg st="0" end="0"/>
                                            </p:txEl>
                                          </p:spTgt>
                                        </p:tgtEl>
                                        <p:attrNameLst>
                                          <p:attrName>style.visibility</p:attrName>
                                        </p:attrNameLst>
                                      </p:cBhvr>
                                      <p:to>
                                        <p:strVal val="visible"/>
                                      </p:to>
                                    </p:set>
                                    <p:animEffect transition="in" filter="wipe(left)">
                                      <p:cBhvr>
                                        <p:cTn id="11" dur="500"/>
                                        <p:tgtEl>
                                          <p:spTgt spid="125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54">
                                            <p:txEl>
                                              <p:pRg st="1" end="1"/>
                                            </p:txEl>
                                          </p:spTgt>
                                        </p:tgtEl>
                                        <p:attrNameLst>
                                          <p:attrName>style.visibility</p:attrName>
                                        </p:attrNameLst>
                                      </p:cBhvr>
                                      <p:to>
                                        <p:strVal val="visible"/>
                                      </p:to>
                                    </p:set>
                                    <p:animEffect transition="in" filter="wipe(left)">
                                      <p:cBhvr>
                                        <p:cTn id="16" dur="500"/>
                                        <p:tgtEl>
                                          <p:spTgt spid="1254">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254">
                                            <p:txEl>
                                              <p:pRg st="2" end="2"/>
                                            </p:txEl>
                                          </p:spTgt>
                                        </p:tgtEl>
                                        <p:attrNameLst>
                                          <p:attrName>style.visibility</p:attrName>
                                        </p:attrNameLst>
                                      </p:cBhvr>
                                      <p:to>
                                        <p:strVal val="visible"/>
                                      </p:to>
                                    </p:set>
                                    <p:animEffect transition="in" filter="wipe(left)">
                                      <p:cBhvr>
                                        <p:cTn id="19" dur="500"/>
                                        <p:tgtEl>
                                          <p:spTgt spid="1254">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60"/>
                                        </p:tgtEl>
                                        <p:attrNameLst>
                                          <p:attrName>style.visibility</p:attrName>
                                        </p:attrNameLst>
                                      </p:cBhvr>
                                      <p:to>
                                        <p:strVal val="visible"/>
                                      </p:to>
                                    </p:set>
                                    <p:anim calcmode="lin" valueType="num">
                                      <p:cBhvr>
                                        <p:cTn id="22" dur="500" fill="hold"/>
                                        <p:tgtEl>
                                          <p:spTgt spid="1260"/>
                                        </p:tgtEl>
                                        <p:attrNameLst>
                                          <p:attrName>ppt_w</p:attrName>
                                        </p:attrNameLst>
                                      </p:cBhvr>
                                      <p:tavLst>
                                        <p:tav tm="0">
                                          <p:val>
                                            <p:fltVal val="0"/>
                                          </p:val>
                                        </p:tav>
                                        <p:tav tm="100000">
                                          <p:val>
                                            <p:strVal val="#ppt_w"/>
                                          </p:val>
                                        </p:tav>
                                      </p:tavLst>
                                    </p:anim>
                                    <p:anim calcmode="lin" valueType="num">
                                      <p:cBhvr>
                                        <p:cTn id="23" dur="500" fill="hold"/>
                                        <p:tgtEl>
                                          <p:spTgt spid="1260"/>
                                        </p:tgtEl>
                                        <p:attrNameLst>
                                          <p:attrName>ppt_h</p:attrName>
                                        </p:attrNameLst>
                                      </p:cBhvr>
                                      <p:tavLst>
                                        <p:tav tm="0">
                                          <p:val>
                                            <p:fltVal val="0"/>
                                          </p:val>
                                        </p:tav>
                                        <p:tav tm="100000">
                                          <p:val>
                                            <p:strVal val="#ppt_h"/>
                                          </p:val>
                                        </p:tav>
                                      </p:tavLst>
                                    </p:anim>
                                    <p:animEffect transition="in" filter="fade">
                                      <p:cBhvr>
                                        <p:cTn id="24" dur="500"/>
                                        <p:tgtEl>
                                          <p:spTgt spid="12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61"/>
                                        </p:tgtEl>
                                        <p:attrNameLst>
                                          <p:attrName>style.visibility</p:attrName>
                                        </p:attrNameLst>
                                      </p:cBhvr>
                                      <p:to>
                                        <p:strVal val="visible"/>
                                      </p:to>
                                    </p:set>
                                    <p:anim calcmode="lin" valueType="num">
                                      <p:cBhvr>
                                        <p:cTn id="27" dur="500" fill="hold"/>
                                        <p:tgtEl>
                                          <p:spTgt spid="1261"/>
                                        </p:tgtEl>
                                        <p:attrNameLst>
                                          <p:attrName>ppt_w</p:attrName>
                                        </p:attrNameLst>
                                      </p:cBhvr>
                                      <p:tavLst>
                                        <p:tav tm="0">
                                          <p:val>
                                            <p:fltVal val="0"/>
                                          </p:val>
                                        </p:tav>
                                        <p:tav tm="100000">
                                          <p:val>
                                            <p:strVal val="#ppt_w"/>
                                          </p:val>
                                        </p:tav>
                                      </p:tavLst>
                                    </p:anim>
                                    <p:anim calcmode="lin" valueType="num">
                                      <p:cBhvr>
                                        <p:cTn id="28" dur="500" fill="hold"/>
                                        <p:tgtEl>
                                          <p:spTgt spid="1261"/>
                                        </p:tgtEl>
                                        <p:attrNameLst>
                                          <p:attrName>ppt_h</p:attrName>
                                        </p:attrNameLst>
                                      </p:cBhvr>
                                      <p:tavLst>
                                        <p:tav tm="0">
                                          <p:val>
                                            <p:fltVal val="0"/>
                                          </p:val>
                                        </p:tav>
                                        <p:tav tm="100000">
                                          <p:val>
                                            <p:strVal val="#ppt_h"/>
                                          </p:val>
                                        </p:tav>
                                      </p:tavLst>
                                    </p:anim>
                                    <p:animEffect transition="in" filter="fade">
                                      <p:cBhvr>
                                        <p:cTn id="29" dur="500"/>
                                        <p:tgtEl>
                                          <p:spTgt spid="126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62"/>
                                        </p:tgtEl>
                                        <p:attrNameLst>
                                          <p:attrName>style.visibility</p:attrName>
                                        </p:attrNameLst>
                                      </p:cBhvr>
                                      <p:to>
                                        <p:strVal val="visible"/>
                                      </p:to>
                                    </p:set>
                                    <p:anim calcmode="lin" valueType="num">
                                      <p:cBhvr>
                                        <p:cTn id="32" dur="500" fill="hold"/>
                                        <p:tgtEl>
                                          <p:spTgt spid="1262"/>
                                        </p:tgtEl>
                                        <p:attrNameLst>
                                          <p:attrName>ppt_w</p:attrName>
                                        </p:attrNameLst>
                                      </p:cBhvr>
                                      <p:tavLst>
                                        <p:tav tm="0">
                                          <p:val>
                                            <p:fltVal val="0"/>
                                          </p:val>
                                        </p:tav>
                                        <p:tav tm="100000">
                                          <p:val>
                                            <p:strVal val="#ppt_w"/>
                                          </p:val>
                                        </p:tav>
                                      </p:tavLst>
                                    </p:anim>
                                    <p:anim calcmode="lin" valueType="num">
                                      <p:cBhvr>
                                        <p:cTn id="33" dur="500" fill="hold"/>
                                        <p:tgtEl>
                                          <p:spTgt spid="1262"/>
                                        </p:tgtEl>
                                        <p:attrNameLst>
                                          <p:attrName>ppt_h</p:attrName>
                                        </p:attrNameLst>
                                      </p:cBhvr>
                                      <p:tavLst>
                                        <p:tav tm="0">
                                          <p:val>
                                            <p:fltVal val="0"/>
                                          </p:val>
                                        </p:tav>
                                        <p:tav tm="100000">
                                          <p:val>
                                            <p:strVal val="#ppt_h"/>
                                          </p:val>
                                        </p:tav>
                                      </p:tavLst>
                                    </p:anim>
                                    <p:animEffect transition="in" filter="fade">
                                      <p:cBhvr>
                                        <p:cTn id="34" dur="500"/>
                                        <p:tgtEl>
                                          <p:spTgt spid="126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54">
                                            <p:txEl>
                                              <p:pRg st="3" end="3"/>
                                            </p:txEl>
                                          </p:spTgt>
                                        </p:tgtEl>
                                        <p:attrNameLst>
                                          <p:attrName>style.visibility</p:attrName>
                                        </p:attrNameLst>
                                      </p:cBhvr>
                                      <p:to>
                                        <p:strVal val="visible"/>
                                      </p:to>
                                    </p:set>
                                    <p:animEffect transition="in" filter="wipe(left)">
                                      <p:cBhvr>
                                        <p:cTn id="39" dur="500"/>
                                        <p:tgtEl>
                                          <p:spTgt spid="1254">
                                            <p:txEl>
                                              <p:pRg st="3" end="3"/>
                                            </p:txEl>
                                          </p:spTgt>
                                        </p:tgtEl>
                                      </p:cBhvr>
                                    </p:animEffect>
                                  </p:childTnLst>
                                </p:cTn>
                              </p:par>
                              <p:par>
                                <p:cTn id="40" presetID="1" presetClass="exit" presetSubtype="0" fill="hold" grpId="1" nodeType="withEffect">
                                  <p:stCondLst>
                                    <p:cond delay="0"/>
                                  </p:stCondLst>
                                  <p:childTnLst>
                                    <p:set>
                                      <p:cBhvr>
                                        <p:cTn id="41" fill="hold">
                                          <p:stCondLst>
                                            <p:cond delay="0"/>
                                          </p:stCondLst>
                                        </p:cTn>
                                        <p:tgtEl>
                                          <p:spTgt spid="1260"/>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261"/>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62"/>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1317"/>
                                        </p:tgtEl>
                                        <p:attrNameLst>
                                          <p:attrName>style.visibility</p:attrName>
                                        </p:attrNameLst>
                                      </p:cBhvr>
                                      <p:to>
                                        <p:strVal val="visible"/>
                                      </p:to>
                                    </p:set>
                                    <p:anim calcmode="lin" valueType="num">
                                      <p:cBhvr>
                                        <p:cTn id="48" dur="500" fill="hold"/>
                                        <p:tgtEl>
                                          <p:spTgt spid="1317"/>
                                        </p:tgtEl>
                                        <p:attrNameLst>
                                          <p:attrName>ppt_w</p:attrName>
                                        </p:attrNameLst>
                                      </p:cBhvr>
                                      <p:tavLst>
                                        <p:tav tm="0">
                                          <p:val>
                                            <p:fltVal val="0"/>
                                          </p:val>
                                        </p:tav>
                                        <p:tav tm="100000">
                                          <p:val>
                                            <p:strVal val="#ppt_w"/>
                                          </p:val>
                                        </p:tav>
                                      </p:tavLst>
                                    </p:anim>
                                    <p:anim calcmode="lin" valueType="num">
                                      <p:cBhvr>
                                        <p:cTn id="49" dur="500" fill="hold"/>
                                        <p:tgtEl>
                                          <p:spTgt spid="1317"/>
                                        </p:tgtEl>
                                        <p:attrNameLst>
                                          <p:attrName>ppt_h</p:attrName>
                                        </p:attrNameLst>
                                      </p:cBhvr>
                                      <p:tavLst>
                                        <p:tav tm="0">
                                          <p:val>
                                            <p:fltVal val="0"/>
                                          </p:val>
                                        </p:tav>
                                        <p:tav tm="100000">
                                          <p:val>
                                            <p:strVal val="#ppt_h"/>
                                          </p:val>
                                        </p:tav>
                                      </p:tavLst>
                                    </p:anim>
                                    <p:animEffect transition="in" filter="fade">
                                      <p:cBhvr>
                                        <p:cTn id="50" dur="500"/>
                                        <p:tgtEl>
                                          <p:spTgt spid="13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254">
                                            <p:txEl>
                                              <p:pRg st="4" end="4"/>
                                            </p:txEl>
                                          </p:spTgt>
                                        </p:tgtEl>
                                        <p:attrNameLst>
                                          <p:attrName>style.visibility</p:attrName>
                                        </p:attrNameLst>
                                      </p:cBhvr>
                                      <p:to>
                                        <p:strVal val="visible"/>
                                      </p:to>
                                    </p:set>
                                    <p:animEffect transition="in" filter="wipe(left)">
                                      <p:cBhvr>
                                        <p:cTn id="55" dur="500"/>
                                        <p:tgtEl>
                                          <p:spTgt spid="1254">
                                            <p:txEl>
                                              <p:pRg st="4" end="4"/>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1254">
                                            <p:txEl>
                                              <p:pRg st="5" end="5"/>
                                            </p:txEl>
                                          </p:spTgt>
                                        </p:tgtEl>
                                        <p:attrNameLst>
                                          <p:attrName>style.visibility</p:attrName>
                                        </p:attrNameLst>
                                      </p:cBhvr>
                                      <p:to>
                                        <p:strVal val="visible"/>
                                      </p:to>
                                    </p:set>
                                    <p:animEffect transition="in" filter="wipe(left)">
                                      <p:cBhvr>
                                        <p:cTn id="58" dur="500"/>
                                        <p:tgtEl>
                                          <p:spTgt spid="1254">
                                            <p:txEl>
                                              <p:pRg st="5" end="5"/>
                                            </p:txEl>
                                          </p:spTgt>
                                        </p:tgtEl>
                                      </p:cBhvr>
                                    </p:animEffect>
                                  </p:childTnLst>
                                </p:cTn>
                              </p:par>
                              <p:par>
                                <p:cTn id="59" presetID="1" presetClass="exit" presetSubtype="0" fill="hold" grpId="1" nodeType="withEffect">
                                  <p:stCondLst>
                                    <p:cond delay="0"/>
                                  </p:stCondLst>
                                  <p:childTnLst>
                                    <p:set>
                                      <p:cBhvr>
                                        <p:cTn id="60" dur="1" fill="hold">
                                          <p:stCondLst>
                                            <p:cond delay="0"/>
                                          </p:stCondLst>
                                        </p:cTn>
                                        <p:tgtEl>
                                          <p:spTgt spid="13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254">
                                            <p:txEl>
                                              <p:pRg st="6" end="6"/>
                                            </p:txEl>
                                          </p:spTgt>
                                        </p:tgtEl>
                                        <p:attrNameLst>
                                          <p:attrName>style.visibility</p:attrName>
                                        </p:attrNameLst>
                                      </p:cBhvr>
                                      <p:to>
                                        <p:strVal val="visible"/>
                                      </p:to>
                                    </p:set>
                                    <p:animEffect transition="in" filter="wipe(left)">
                                      <p:cBhvr>
                                        <p:cTn id="65" dur="500"/>
                                        <p:tgtEl>
                                          <p:spTgt spid="1254">
                                            <p:txEl>
                                              <p:pRg st="6" end="6"/>
                                            </p:txEl>
                                          </p:spTgt>
                                        </p:tgtEl>
                                      </p:cBhvr>
                                    </p:animEffect>
                                  </p:childTnLst>
                                </p:cTn>
                              </p:par>
                              <p:par>
                                <p:cTn id="66" presetID="22" presetClass="entr" presetSubtype="8" fill="hold" nodeType="withEffect">
                                  <p:stCondLst>
                                    <p:cond delay="0"/>
                                  </p:stCondLst>
                                  <p:childTnLst>
                                    <p:set>
                                      <p:cBhvr>
                                        <p:cTn id="67" dur="1" fill="hold">
                                          <p:stCondLst>
                                            <p:cond delay="0"/>
                                          </p:stCondLst>
                                        </p:cTn>
                                        <p:tgtEl>
                                          <p:spTgt spid="1254">
                                            <p:txEl>
                                              <p:pRg st="7" end="7"/>
                                            </p:txEl>
                                          </p:spTgt>
                                        </p:tgtEl>
                                        <p:attrNameLst>
                                          <p:attrName>style.visibility</p:attrName>
                                        </p:attrNameLst>
                                      </p:cBhvr>
                                      <p:to>
                                        <p:strVal val="visible"/>
                                      </p:to>
                                    </p:set>
                                    <p:animEffect transition="in" filter="wipe(left)">
                                      <p:cBhvr>
                                        <p:cTn id="68" dur="500"/>
                                        <p:tgtEl>
                                          <p:spTgt spid="1254">
                                            <p:txEl>
                                              <p:pRg st="7" end="7"/>
                                            </p:txEl>
                                          </p:spTgt>
                                        </p:tgtEl>
                                      </p:cBhvr>
                                    </p:animEffect>
                                  </p:childTnLst>
                                </p:cTn>
                              </p:par>
                              <p:par>
                                <p:cTn id="69" presetID="22" presetClass="entr" presetSubtype="8" fill="hold" nodeType="withEffect">
                                  <p:stCondLst>
                                    <p:cond delay="0"/>
                                  </p:stCondLst>
                                  <p:childTnLst>
                                    <p:set>
                                      <p:cBhvr>
                                        <p:cTn id="70" dur="1" fill="hold">
                                          <p:stCondLst>
                                            <p:cond delay="0"/>
                                          </p:stCondLst>
                                        </p:cTn>
                                        <p:tgtEl>
                                          <p:spTgt spid="1254">
                                            <p:txEl>
                                              <p:pRg st="8" end="8"/>
                                            </p:txEl>
                                          </p:spTgt>
                                        </p:tgtEl>
                                        <p:attrNameLst>
                                          <p:attrName>style.visibility</p:attrName>
                                        </p:attrNameLst>
                                      </p:cBhvr>
                                      <p:to>
                                        <p:strVal val="visible"/>
                                      </p:to>
                                    </p:set>
                                    <p:animEffect transition="in" filter="wipe(left)">
                                      <p:cBhvr>
                                        <p:cTn id="71" dur="500"/>
                                        <p:tgtEl>
                                          <p:spTgt spid="12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bldLst>
      <p:bldP spid="1260" grpId="0" animBg="1" autoUpdateAnimBg="0"/>
      <p:bldP spid="1260" grpId="1" animBg="1" autoUpdateAnimBg="0"/>
      <p:bldP spid="1261" grpId="0" animBg="1" autoUpdateAnimBg="0"/>
      <p:bldP spid="1261" grpId="1" animBg="1" autoUpdateAnimBg="0"/>
      <p:bldP spid="1262" grpId="0" animBg="1" autoUpdateAnimBg="0"/>
      <p:bldP spid="1262" grpId="1" animBg="1" autoUpdateAnimBg="0"/>
      <p:bldP spid="1317" grpId="0" animBg="1" autoUpdateAnimBg="0"/>
      <p:bldP spid="1317" grpId="1"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370509-7566-4719-89E8-0CF11CCC07D8}"/>
              </a:ext>
            </a:extLst>
          </p:cNvPr>
          <p:cNvPicPr>
            <a:picLocks noChangeAspect="1"/>
          </p:cNvPicPr>
          <p:nvPr/>
        </p:nvPicPr>
        <p:blipFill>
          <a:blip r:embed="rId6"/>
          <a:stretch>
            <a:fillRect/>
          </a:stretch>
        </p:blipFill>
        <p:spPr>
          <a:xfrm>
            <a:off x="4873064" y="3983315"/>
            <a:ext cx="3443106" cy="2358222"/>
          </a:xfrm>
          <a:prstGeom prst="rect">
            <a:avLst/>
          </a:prstGeom>
        </p:spPr>
      </p:pic>
      <p:pic>
        <p:nvPicPr>
          <p:cNvPr id="2" name="図 1">
            <a:extLst>
              <a:ext uri="{FF2B5EF4-FFF2-40B4-BE49-F238E27FC236}">
                <a16:creationId xmlns:a16="http://schemas.microsoft.com/office/drawing/2014/main" id="{6C835FCF-314A-4154-A5DD-8C95B0E5B8E3}"/>
              </a:ext>
            </a:extLst>
          </p:cNvPr>
          <p:cNvPicPr>
            <a:picLocks noChangeAspect="1"/>
          </p:cNvPicPr>
          <p:nvPr/>
        </p:nvPicPr>
        <p:blipFill>
          <a:blip r:embed="rId7"/>
          <a:stretch>
            <a:fillRect/>
          </a:stretch>
        </p:blipFill>
        <p:spPr>
          <a:xfrm>
            <a:off x="787531" y="3989727"/>
            <a:ext cx="3812849" cy="2354995"/>
          </a:xfrm>
          <a:prstGeom prst="rect">
            <a:avLst/>
          </a:prstGeom>
        </p:spPr>
      </p:pic>
      <p:sp>
        <p:nvSpPr>
          <p:cNvPr id="1269" name="テキスト ボックス 266"/>
          <p:cNvSpPr txBox="1"/>
          <p:nvPr/>
        </p:nvSpPr>
        <p:spPr>
          <a:xfrm>
            <a:off x="363610" y="1252112"/>
            <a:ext cx="8524544" cy="2408134"/>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・ドレン排水量を計測し、エアコン本体とパネルの除湿量を求めた。</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・内外温度差が大きい（外気温が高い）と除湿量が増える傾向（図11）。</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・図12は、外気温と単位除湿量の関係。除湿量は</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外気温に比例</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する傾向。</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・除湿量は</a:t>
            </a:r>
            <a:r>
              <a:rPr lang="ja-JP" altLang="en-US" sz="2000" b="1" kern="100" spc="-150" dirty="0">
                <a:solidFill>
                  <a:srgbClr val="0070C0"/>
                </a:solidFill>
                <a:latin typeface="+mn-ea"/>
                <a:ea typeface="+mn-ea"/>
                <a:cs typeface="Times New Roman" panose="02020603050405020304" pitchFamily="18" charset="0"/>
              </a:rPr>
              <a:t>500～1000</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g／hであるが、エアコン単独の方が多い傾向。</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・エアコン単独と</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パネル併用</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の回帰線は、併用より</a:t>
            </a:r>
            <a:r>
              <a:rPr lang="ja-JP" altLang="en-US" sz="2000" b="1" kern="100" spc="-150" dirty="0">
                <a:latin typeface="Century" panose="02040604050505020304" pitchFamily="18" charset="0"/>
                <a:ea typeface="ＭＳ ゴシック" panose="020B0609070205080204" pitchFamily="49" charset="-128"/>
                <a:cs typeface="Times New Roman" panose="02020603050405020304" pitchFamily="18" charset="0"/>
              </a:rPr>
              <a:t>単独の方が多い</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ことを示す。</a:t>
            </a: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しかし、外気温</a:t>
            </a:r>
            <a:r>
              <a:rPr lang="ja-JP" altLang="en-US" sz="2000" b="1" kern="100" spc="-150" dirty="0">
                <a:solidFill>
                  <a:srgbClr val="0070C0"/>
                </a:solidFill>
                <a:latin typeface="+mn-ea"/>
                <a:ea typeface="+mn-ea"/>
                <a:cs typeface="Times New Roman" panose="02020603050405020304" pitchFamily="18" charset="0"/>
              </a:rPr>
              <a:t>35</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℃付近で交差することから、高温の状態（猛暑日など）で</a:t>
            </a: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はパネル併用の除湿量も増加し、エアコン単独に劣らないことが示唆される。</a:t>
            </a:r>
          </a:p>
        </p:txBody>
      </p:sp>
      <p:pic>
        <p:nvPicPr>
          <p:cNvPr id="1270" name="図 8"/>
          <p:cNvPicPr>
            <a:picLocks noChangeAspect="1"/>
          </p:cNvPicPr>
          <p:nvPr/>
        </p:nvPicPr>
        <p:blipFill>
          <a:blip r:embed="rId8"/>
          <a:stretch>
            <a:fillRect/>
          </a:stretch>
        </p:blipFill>
        <p:spPr>
          <a:xfrm>
            <a:off x="0" y="11976"/>
            <a:ext cx="9126696" cy="671359"/>
          </a:xfrm>
          <a:prstGeom prst="rect">
            <a:avLst/>
          </a:prstGeom>
        </p:spPr>
      </p:pic>
      <p:sp>
        <p:nvSpPr>
          <p:cNvPr id="1271"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５．除湿量の検討</a:t>
            </a: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272"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４．３　除湿量の検討</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73"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12</a:t>
            </a:fld>
            <a:endParaRPr kumimoji="1" lang="ja-JP" altLang="en-US" sz="1400" dirty="0"/>
          </a:p>
        </p:txBody>
      </p:sp>
      <p:sp>
        <p:nvSpPr>
          <p:cNvPr id="1274" name="テキスト ボックス 24"/>
          <p:cNvSpPr txBox="1"/>
          <p:nvPr/>
        </p:nvSpPr>
        <p:spPr>
          <a:xfrm>
            <a:off x="3390175" y="6425377"/>
            <a:ext cx="4282336" cy="339084"/>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図12　外気温と除湿量の関係</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76" name="楕円 278"/>
          <p:cNvSpPr/>
          <p:nvPr/>
        </p:nvSpPr>
        <p:spPr>
          <a:xfrm>
            <a:off x="3298072" y="4691982"/>
            <a:ext cx="563244" cy="559858"/>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7" name="楕円 279"/>
          <p:cNvSpPr/>
          <p:nvPr/>
        </p:nvSpPr>
        <p:spPr>
          <a:xfrm rot="4740000">
            <a:off x="1893472" y="3852389"/>
            <a:ext cx="942084" cy="2616382"/>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8" name="楕円 280"/>
          <p:cNvSpPr/>
          <p:nvPr/>
        </p:nvSpPr>
        <p:spPr>
          <a:xfrm rot="20580000">
            <a:off x="5595769" y="4881568"/>
            <a:ext cx="2345870" cy="7913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6" name="楕円 185"/>
          <p:cNvSpPr/>
          <p:nvPr/>
        </p:nvSpPr>
        <p:spPr>
          <a:xfrm rot="4740000">
            <a:off x="2100272" y="3872648"/>
            <a:ext cx="809975" cy="25891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DE2E3574-F3B3-40BA-963A-27656C41580F}"/>
              </a:ext>
            </a:extLst>
          </p:cNvPr>
          <p:cNvCxnSpPr>
            <a:cxnSpLocks/>
          </p:cNvCxnSpPr>
          <p:nvPr/>
        </p:nvCxnSpPr>
        <p:spPr>
          <a:xfrm flipV="1">
            <a:off x="2000250" y="4980075"/>
            <a:ext cx="1546788" cy="576035"/>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pic>
        <p:nvPicPr>
          <p:cNvPr id="12" name="オーディオ 11">
            <a:hlinkClick r:id="" action="ppaction://media"/>
            <a:extLst>
              <a:ext uri="{FF2B5EF4-FFF2-40B4-BE49-F238E27FC236}">
                <a16:creationId xmlns:a16="http://schemas.microsoft.com/office/drawing/2014/main" id="{072A0624-E70A-4101-9EEA-EE5E5496B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60901287"/>
      </p:ext>
    </p:extLst>
  </p:cSld>
  <p:clrMapOvr>
    <a:masterClrMapping/>
  </p:clrMapOvr>
  <mc:AlternateContent xmlns:mc="http://schemas.openxmlformats.org/markup-compatibility/2006" xmlns:p14="http://schemas.microsoft.com/office/powerpoint/2010/main">
    <mc:Choice Requires="p14">
      <p:transition spd="slow" p14:dur="2000" advTm="57146"/>
    </mc:Choice>
    <mc:Fallback xmlns="">
      <p:transition spd="slow" advTm="5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69">
                                            <p:txEl>
                                              <p:pRg st="0" end="0"/>
                                            </p:txEl>
                                          </p:spTgt>
                                        </p:tgtEl>
                                        <p:attrNameLst>
                                          <p:attrName>style.visibility</p:attrName>
                                        </p:attrNameLst>
                                      </p:cBhvr>
                                      <p:to>
                                        <p:strVal val="visible"/>
                                      </p:to>
                                    </p:set>
                                    <p:animEffect transition="in" filter="wipe(down)">
                                      <p:cBhvr>
                                        <p:cTn id="11" dur="500"/>
                                        <p:tgtEl>
                                          <p:spTgt spid="1269">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1269">
                                            <p:txEl>
                                              <p:pRg st="1" end="1"/>
                                            </p:txEl>
                                          </p:spTgt>
                                        </p:tgtEl>
                                        <p:attrNameLst>
                                          <p:attrName>style.visibility</p:attrName>
                                        </p:attrNameLst>
                                      </p:cBhvr>
                                      <p:to>
                                        <p:strVal val="visible"/>
                                      </p:to>
                                    </p:set>
                                    <p:animEffect transition="in" filter="wipe(down)">
                                      <p:cBhvr>
                                        <p:cTn id="14" dur="500"/>
                                        <p:tgtEl>
                                          <p:spTgt spid="126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69">
                                            <p:txEl>
                                              <p:pRg st="2" end="2"/>
                                            </p:txEl>
                                          </p:spTgt>
                                        </p:tgtEl>
                                        <p:attrNameLst>
                                          <p:attrName>style.visibility</p:attrName>
                                        </p:attrNameLst>
                                      </p:cBhvr>
                                      <p:to>
                                        <p:strVal val="visible"/>
                                      </p:to>
                                    </p:set>
                                    <p:animEffect transition="in" filter="wipe(down)">
                                      <p:cBhvr>
                                        <p:cTn id="19" dur="500"/>
                                        <p:tgtEl>
                                          <p:spTgt spid="1269">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77"/>
                                        </p:tgtEl>
                                        <p:attrNameLst>
                                          <p:attrName>style.visibility</p:attrName>
                                        </p:attrNameLst>
                                      </p:cBhvr>
                                      <p:to>
                                        <p:strVal val="visible"/>
                                      </p:to>
                                    </p:set>
                                    <p:anim calcmode="lin" valueType="num">
                                      <p:cBhvr>
                                        <p:cTn id="22" dur="500" fill="hold"/>
                                        <p:tgtEl>
                                          <p:spTgt spid="1277"/>
                                        </p:tgtEl>
                                        <p:attrNameLst>
                                          <p:attrName>ppt_w</p:attrName>
                                        </p:attrNameLst>
                                      </p:cBhvr>
                                      <p:tavLst>
                                        <p:tav tm="0">
                                          <p:val>
                                            <p:fltVal val="0"/>
                                          </p:val>
                                        </p:tav>
                                        <p:tav tm="100000">
                                          <p:val>
                                            <p:strVal val="#ppt_w"/>
                                          </p:val>
                                        </p:tav>
                                      </p:tavLst>
                                    </p:anim>
                                    <p:anim calcmode="lin" valueType="num">
                                      <p:cBhvr>
                                        <p:cTn id="23" dur="500" fill="hold"/>
                                        <p:tgtEl>
                                          <p:spTgt spid="1277"/>
                                        </p:tgtEl>
                                        <p:attrNameLst>
                                          <p:attrName>ppt_h</p:attrName>
                                        </p:attrNameLst>
                                      </p:cBhvr>
                                      <p:tavLst>
                                        <p:tav tm="0">
                                          <p:val>
                                            <p:fltVal val="0"/>
                                          </p:val>
                                        </p:tav>
                                        <p:tav tm="100000">
                                          <p:val>
                                            <p:strVal val="#ppt_h"/>
                                          </p:val>
                                        </p:tav>
                                      </p:tavLst>
                                    </p:anim>
                                    <p:animEffect transition="in" filter="fade">
                                      <p:cBhvr>
                                        <p:cTn id="24" dur="500"/>
                                        <p:tgtEl>
                                          <p:spTgt spid="127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78"/>
                                        </p:tgtEl>
                                        <p:attrNameLst>
                                          <p:attrName>style.visibility</p:attrName>
                                        </p:attrNameLst>
                                      </p:cBhvr>
                                      <p:to>
                                        <p:strVal val="visible"/>
                                      </p:to>
                                    </p:set>
                                    <p:anim calcmode="lin" valueType="num">
                                      <p:cBhvr>
                                        <p:cTn id="27" dur="500" fill="hold"/>
                                        <p:tgtEl>
                                          <p:spTgt spid="1278"/>
                                        </p:tgtEl>
                                        <p:attrNameLst>
                                          <p:attrName>ppt_w</p:attrName>
                                        </p:attrNameLst>
                                      </p:cBhvr>
                                      <p:tavLst>
                                        <p:tav tm="0">
                                          <p:val>
                                            <p:fltVal val="0"/>
                                          </p:val>
                                        </p:tav>
                                        <p:tav tm="100000">
                                          <p:val>
                                            <p:strVal val="#ppt_w"/>
                                          </p:val>
                                        </p:tav>
                                      </p:tavLst>
                                    </p:anim>
                                    <p:anim calcmode="lin" valueType="num">
                                      <p:cBhvr>
                                        <p:cTn id="28" dur="500" fill="hold"/>
                                        <p:tgtEl>
                                          <p:spTgt spid="1278"/>
                                        </p:tgtEl>
                                        <p:attrNameLst>
                                          <p:attrName>ppt_h</p:attrName>
                                        </p:attrNameLst>
                                      </p:cBhvr>
                                      <p:tavLst>
                                        <p:tav tm="0">
                                          <p:val>
                                            <p:fltVal val="0"/>
                                          </p:val>
                                        </p:tav>
                                        <p:tav tm="100000">
                                          <p:val>
                                            <p:strVal val="#ppt_h"/>
                                          </p:val>
                                        </p:tav>
                                      </p:tavLst>
                                    </p:anim>
                                    <p:animEffect transition="in" filter="fade">
                                      <p:cBhvr>
                                        <p:cTn id="29" dur="500"/>
                                        <p:tgtEl>
                                          <p:spTgt spid="127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69">
                                            <p:txEl>
                                              <p:pRg st="3" end="3"/>
                                            </p:txEl>
                                          </p:spTgt>
                                        </p:tgtEl>
                                        <p:attrNameLst>
                                          <p:attrName>style.visibility</p:attrName>
                                        </p:attrNameLst>
                                      </p:cBhvr>
                                      <p:to>
                                        <p:strVal val="visible"/>
                                      </p:to>
                                    </p:set>
                                    <p:animEffect transition="in" filter="wipe(left)">
                                      <p:cBhvr>
                                        <p:cTn id="34" dur="500"/>
                                        <p:tgtEl>
                                          <p:spTgt spid="126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69">
                                            <p:txEl>
                                              <p:pRg st="4" end="4"/>
                                            </p:txEl>
                                          </p:spTgt>
                                        </p:tgtEl>
                                        <p:attrNameLst>
                                          <p:attrName>style.visibility</p:attrName>
                                        </p:attrNameLst>
                                      </p:cBhvr>
                                      <p:to>
                                        <p:strVal val="visible"/>
                                      </p:to>
                                    </p:set>
                                    <p:animEffect transition="in" filter="wipe(down)">
                                      <p:cBhvr>
                                        <p:cTn id="39" dur="500"/>
                                        <p:tgtEl>
                                          <p:spTgt spid="1269">
                                            <p:txEl>
                                              <p:pRg st="4" end="4"/>
                                            </p:txEl>
                                          </p:spTgt>
                                        </p:tgtEl>
                                      </p:cBhvr>
                                    </p:animEffect>
                                  </p:childTnLst>
                                </p:cTn>
                              </p:par>
                              <p:par>
                                <p:cTn id="40" presetID="1" presetClass="exit" presetSubtype="0" fill="hold" grpId="1" nodeType="withEffect">
                                  <p:stCondLst>
                                    <p:cond delay="0"/>
                                  </p:stCondLst>
                                  <p:childTnLst>
                                    <p:set>
                                      <p:cBhvr>
                                        <p:cTn id="41" fill="hold">
                                          <p:stCondLst>
                                            <p:cond delay="0"/>
                                          </p:stCondLst>
                                        </p:cTn>
                                        <p:tgtEl>
                                          <p:spTgt spid="127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278"/>
                                        </p:tgtEl>
                                        <p:attrNameLst>
                                          <p:attrName>style.visibility</p:attrName>
                                        </p:attrNameLst>
                                      </p:cBhvr>
                                      <p:to>
                                        <p:strVal val="hidden"/>
                                      </p:to>
                                    </p:set>
                                  </p:childTnLst>
                                </p:cTn>
                              </p:par>
                              <p:par>
                                <p:cTn id="44" presetID="22" presetClass="entr" presetSubtype="4"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16"/>
                                        </p:tgtEl>
                                        <p:attrNameLst>
                                          <p:attrName>style.visibility</p:attrName>
                                        </p:attrNameLst>
                                      </p:cBhvr>
                                      <p:to>
                                        <p:strVal val="visible"/>
                                      </p:to>
                                    </p:set>
                                    <p:anim calcmode="lin" valueType="num">
                                      <p:cBhvr>
                                        <p:cTn id="51" dur="500" fill="hold"/>
                                        <p:tgtEl>
                                          <p:spTgt spid="1316"/>
                                        </p:tgtEl>
                                        <p:attrNameLst>
                                          <p:attrName>ppt_w</p:attrName>
                                        </p:attrNameLst>
                                      </p:cBhvr>
                                      <p:tavLst>
                                        <p:tav tm="0">
                                          <p:val>
                                            <p:fltVal val="0"/>
                                          </p:val>
                                        </p:tav>
                                        <p:tav tm="100000">
                                          <p:val>
                                            <p:strVal val="#ppt_w"/>
                                          </p:val>
                                        </p:tav>
                                      </p:tavLst>
                                    </p:anim>
                                    <p:anim calcmode="lin" valueType="num">
                                      <p:cBhvr>
                                        <p:cTn id="52" dur="500" fill="hold"/>
                                        <p:tgtEl>
                                          <p:spTgt spid="1316"/>
                                        </p:tgtEl>
                                        <p:attrNameLst>
                                          <p:attrName>ppt_h</p:attrName>
                                        </p:attrNameLst>
                                      </p:cBhvr>
                                      <p:tavLst>
                                        <p:tav tm="0">
                                          <p:val>
                                            <p:fltVal val="0"/>
                                          </p:val>
                                        </p:tav>
                                        <p:tav tm="100000">
                                          <p:val>
                                            <p:strVal val="#ppt_h"/>
                                          </p:val>
                                        </p:tav>
                                      </p:tavLst>
                                    </p:anim>
                                    <p:animEffect transition="in" filter="fade">
                                      <p:cBhvr>
                                        <p:cTn id="53" dur="500"/>
                                        <p:tgtEl>
                                          <p:spTgt spid="13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269">
                                            <p:txEl>
                                              <p:pRg st="5" end="5"/>
                                            </p:txEl>
                                          </p:spTgt>
                                        </p:tgtEl>
                                        <p:attrNameLst>
                                          <p:attrName>style.visibility</p:attrName>
                                        </p:attrNameLst>
                                      </p:cBhvr>
                                      <p:to>
                                        <p:strVal val="visible"/>
                                      </p:to>
                                    </p:set>
                                    <p:animEffect transition="in" filter="wipe(down)">
                                      <p:cBhvr>
                                        <p:cTn id="58" dur="500"/>
                                        <p:tgtEl>
                                          <p:spTgt spid="1269">
                                            <p:txEl>
                                              <p:pRg st="5" end="5"/>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269">
                                            <p:txEl>
                                              <p:pRg st="6" end="6"/>
                                            </p:txEl>
                                          </p:spTgt>
                                        </p:tgtEl>
                                        <p:attrNameLst>
                                          <p:attrName>style.visibility</p:attrName>
                                        </p:attrNameLst>
                                      </p:cBhvr>
                                      <p:to>
                                        <p:strVal val="visible"/>
                                      </p:to>
                                    </p:set>
                                    <p:animEffect transition="in" filter="wipe(down)">
                                      <p:cBhvr>
                                        <p:cTn id="61" dur="500"/>
                                        <p:tgtEl>
                                          <p:spTgt spid="1269">
                                            <p:txEl>
                                              <p:pRg st="6" end="6"/>
                                            </p:tx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276"/>
                                        </p:tgtEl>
                                        <p:attrNameLst>
                                          <p:attrName>style.visibility</p:attrName>
                                        </p:attrNameLst>
                                      </p:cBhvr>
                                      <p:to>
                                        <p:strVal val="visible"/>
                                      </p:to>
                                    </p:set>
                                    <p:anim calcmode="lin" valueType="num">
                                      <p:cBhvr>
                                        <p:cTn id="64" dur="500" fill="hold"/>
                                        <p:tgtEl>
                                          <p:spTgt spid="1276"/>
                                        </p:tgtEl>
                                        <p:attrNameLst>
                                          <p:attrName>ppt_w</p:attrName>
                                        </p:attrNameLst>
                                      </p:cBhvr>
                                      <p:tavLst>
                                        <p:tav tm="0">
                                          <p:val>
                                            <p:fltVal val="0"/>
                                          </p:val>
                                        </p:tav>
                                        <p:tav tm="100000">
                                          <p:val>
                                            <p:strVal val="#ppt_w"/>
                                          </p:val>
                                        </p:tav>
                                      </p:tavLst>
                                    </p:anim>
                                    <p:anim calcmode="lin" valueType="num">
                                      <p:cBhvr>
                                        <p:cTn id="65" dur="500" fill="hold"/>
                                        <p:tgtEl>
                                          <p:spTgt spid="1276"/>
                                        </p:tgtEl>
                                        <p:attrNameLst>
                                          <p:attrName>ppt_h</p:attrName>
                                        </p:attrNameLst>
                                      </p:cBhvr>
                                      <p:tavLst>
                                        <p:tav tm="0">
                                          <p:val>
                                            <p:fltVal val="0"/>
                                          </p:val>
                                        </p:tav>
                                        <p:tav tm="100000">
                                          <p:val>
                                            <p:strVal val="#ppt_h"/>
                                          </p:val>
                                        </p:tav>
                                      </p:tavLst>
                                    </p:anim>
                                    <p:animEffect transition="in" filter="fade">
                                      <p:cBhvr>
                                        <p:cTn id="66" dur="500"/>
                                        <p:tgtEl>
                                          <p:spTgt spid="12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2"/>
                </p:tgtEl>
              </p:cMediaNode>
            </p:audio>
          </p:childTnLst>
        </p:cTn>
      </p:par>
    </p:tnLst>
    <p:bldLst>
      <p:bldP spid="1276" grpId="0" animBg="1" autoUpdateAnimBg="0"/>
      <p:bldP spid="1277" grpId="0" animBg="1" autoUpdateAnimBg="0"/>
      <p:bldP spid="1277" grpId="1" animBg="1" autoUpdateAnimBg="0"/>
      <p:bldP spid="1278" grpId="0" animBg="1" autoUpdateAnimBg="0"/>
      <p:bldP spid="1278" grpId="1" animBg="1" autoUpdateAnimBg="0"/>
      <p:bldP spid="131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4" name="図 8"/>
          <p:cNvPicPr>
            <a:picLocks noChangeAspect="1"/>
          </p:cNvPicPr>
          <p:nvPr/>
        </p:nvPicPr>
        <p:blipFill>
          <a:blip r:embed="rId6"/>
          <a:stretch>
            <a:fillRect/>
          </a:stretch>
        </p:blipFill>
        <p:spPr>
          <a:xfrm>
            <a:off x="0" y="312601"/>
            <a:ext cx="9126696" cy="737504"/>
          </a:xfrm>
          <a:prstGeom prst="rect">
            <a:avLst/>
          </a:prstGeom>
        </p:spPr>
      </p:pic>
      <p:sp>
        <p:nvSpPr>
          <p:cNvPr id="1285" name="タイトル 1"/>
          <p:cNvSpPr>
            <a:spLocks noGrp="1"/>
          </p:cNvSpPr>
          <p:nvPr>
            <p:ph type="title"/>
          </p:nvPr>
        </p:nvSpPr>
        <p:spPr>
          <a:xfrm>
            <a:off x="101292" y="538504"/>
            <a:ext cx="8633631"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６．おわりに</a:t>
            </a:r>
            <a:endParaRPr kumimoji="1" lang="ja-JP" altLang="en-US" sz="3200" dirty="0">
              <a:latin typeface="游ゴシック Medium" panose="020B0500000000000000" pitchFamily="50" charset="-128"/>
              <a:ea typeface="游ゴシック Medium" panose="020B0500000000000000" pitchFamily="50" charset="-128"/>
            </a:endParaRPr>
          </a:p>
        </p:txBody>
      </p:sp>
      <p:sp>
        <p:nvSpPr>
          <p:cNvPr id="1286" name="コンテンツ プレースホルダー 2"/>
          <p:cNvSpPr>
            <a:spLocks noGrp="1"/>
          </p:cNvSpPr>
          <p:nvPr>
            <p:ph idx="1"/>
          </p:nvPr>
        </p:nvSpPr>
        <p:spPr>
          <a:xfrm>
            <a:off x="298795" y="1381210"/>
            <a:ext cx="8845207" cy="2823664"/>
          </a:xfrm>
        </p:spPr>
        <p:txBody>
          <a:bodyPr vert="horz" lIns="91440" tIns="45720" rIns="91440" bIns="45720" rtlCol="0">
            <a:noAutofit/>
          </a:bodyPr>
          <a:lstStyle/>
          <a:p>
            <a:pPr marL="0" indent="0">
              <a:lnSpc>
                <a:spcPct val="100000"/>
              </a:lnSpc>
              <a:spcBef>
                <a:spcPts val="600"/>
              </a:spcBef>
              <a:buNone/>
            </a:pPr>
            <a:r>
              <a:rPr kumimoji="0" lang="ja-JP" altLang="en-US" sz="2600" dirty="0">
                <a:solidFill>
                  <a:prstClr val="black">
                    <a:lumMod val="85000"/>
                    <a:lumOff val="15000"/>
                  </a:prstClr>
                </a:solidFill>
                <a:latin typeface="游ゴシック Medium" panose="020B0500000000000000" pitchFamily="50" charset="-128"/>
                <a:ea typeface="游ゴシック Medium" panose="020B0500000000000000" pitchFamily="50" charset="-128"/>
              </a:rPr>
              <a:t>直膨式の放射パネルを併用するエアコンの環境形成特性と電力量を検討。その結果。</a:t>
            </a:r>
            <a:endParaRPr kumimoji="0" lang="en-US" altLang="ja-JP" sz="26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ct val="100000"/>
              </a:lnSpc>
              <a:spcBef>
                <a:spcPts val="600"/>
              </a:spcBef>
              <a:buNone/>
            </a:pPr>
            <a:r>
              <a:rPr kumimoji="0" lang="ja-JP" altLang="en-US" sz="2500" dirty="0">
                <a:solidFill>
                  <a:prstClr val="black">
                    <a:lumMod val="85000"/>
                    <a:lumOff val="15000"/>
                  </a:prstClr>
                </a:solidFill>
                <a:latin typeface="游ゴシック Medium" panose="020B0500000000000000" pitchFamily="50" charset="-128"/>
                <a:ea typeface="游ゴシック Medium" panose="020B0500000000000000" pitchFamily="50" charset="-128"/>
              </a:rPr>
              <a:t>　・</a:t>
            </a:r>
            <a:r>
              <a:rPr kumimoji="0" lang="ja-JP" altLang="en-US" sz="2500" dirty="0">
                <a:solidFill>
                  <a:srgbClr val="0070C0"/>
                </a:solidFill>
                <a:latin typeface="游ゴシック Medium" panose="020B0500000000000000" pitchFamily="50" charset="-128"/>
                <a:ea typeface="游ゴシック Medium" panose="020B0500000000000000" pitchFamily="50" charset="-128"/>
              </a:rPr>
              <a:t>パネル併用の方が立ち上がりが速い。</a:t>
            </a:r>
          </a:p>
          <a:p>
            <a:pPr marL="0" indent="0">
              <a:lnSpc>
                <a:spcPct val="100000"/>
              </a:lnSpc>
              <a:spcBef>
                <a:spcPts val="600"/>
              </a:spcBef>
              <a:buNone/>
            </a:pPr>
            <a:r>
              <a:rPr kumimoji="0" lang="ja-JP" altLang="en-US" sz="2500" dirty="0">
                <a:solidFill>
                  <a:srgbClr val="0070C0"/>
                </a:solidFill>
                <a:latin typeface="游ゴシック Medium" panose="020B0500000000000000" pitchFamily="50" charset="-128"/>
                <a:ea typeface="游ゴシック Medium" panose="020B0500000000000000" pitchFamily="50" charset="-128"/>
              </a:rPr>
              <a:t>　・併用による放射環境改善効果が示唆されるが明確でない。</a:t>
            </a:r>
          </a:p>
          <a:p>
            <a:pPr marL="0" indent="0">
              <a:lnSpc>
                <a:spcPct val="100000"/>
              </a:lnSpc>
              <a:spcBef>
                <a:spcPts val="600"/>
              </a:spcBef>
              <a:buNone/>
            </a:pPr>
            <a:r>
              <a:rPr kumimoji="0" lang="ja-JP" altLang="en-US" sz="2500" dirty="0">
                <a:solidFill>
                  <a:srgbClr val="0070C0"/>
                </a:solidFill>
                <a:latin typeface="游ゴシック Medium" panose="020B0500000000000000" pitchFamily="50" charset="-128"/>
                <a:ea typeface="游ゴシック Medium" panose="020B0500000000000000" pitchFamily="50" charset="-128"/>
              </a:rPr>
              <a:t>　・パネルを併用することで、電力量は、暖房時、冷房時共</a:t>
            </a:r>
            <a:endParaRPr kumimoji="0" lang="en-US" altLang="ja-JP" sz="2500" dirty="0">
              <a:solidFill>
                <a:srgbClr val="0070C0"/>
              </a:solidFill>
              <a:latin typeface="游ゴシック Medium" panose="020B0500000000000000" pitchFamily="50" charset="-128"/>
              <a:ea typeface="游ゴシック Medium" panose="020B0500000000000000" pitchFamily="50" charset="-128"/>
            </a:endParaRPr>
          </a:p>
          <a:p>
            <a:pPr marL="0" indent="0">
              <a:lnSpc>
                <a:spcPct val="100000"/>
              </a:lnSpc>
              <a:spcBef>
                <a:spcPts val="0"/>
              </a:spcBef>
              <a:spcAft>
                <a:spcPts val="0"/>
              </a:spcAft>
              <a:buNone/>
            </a:pPr>
            <a:r>
              <a:rPr kumimoji="0" lang="ja-JP" altLang="en-US" sz="2500" dirty="0">
                <a:solidFill>
                  <a:srgbClr val="0070C0"/>
                </a:solidFill>
                <a:latin typeface="游ゴシック Medium" panose="020B0500000000000000" pitchFamily="50" charset="-128"/>
                <a:ea typeface="游ゴシック Medium" panose="020B0500000000000000" pitchFamily="50" charset="-128"/>
              </a:rPr>
              <a:t>　　に30％を超える削減が可能であることが示された。</a:t>
            </a:r>
          </a:p>
        </p:txBody>
      </p:sp>
      <p:sp>
        <p:nvSpPr>
          <p:cNvPr id="1287" name="スライド番号プレースホルダー 6"/>
          <p:cNvSpPr>
            <a:spLocks noGrp="1"/>
          </p:cNvSpPr>
          <p:nvPr>
            <p:ph type="sldNum" sz="quarter" idx="12"/>
          </p:nvPr>
        </p:nvSpPr>
        <p:spPr>
          <a:xfrm>
            <a:off x="6915150" y="6348412"/>
            <a:ext cx="205740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219290E-3DC3-454E-9062-54CDFE1E68F5}" type="slidenum">
              <a:rPr kumimoji="1" lang="ja-JP" altLang="en-US" sz="14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0" cap="none" spc="0" normalizeH="0" baseline="0" noProof="0" dirty="0">
              <a:ln>
                <a:noFill/>
              </a:ln>
              <a:solidFill>
                <a:sysClr val="windowText" lastClr="000000"/>
              </a:solidFill>
              <a:effectLst/>
              <a:uLnTx/>
              <a:uFillTx/>
            </a:endParaRPr>
          </a:p>
        </p:txBody>
      </p:sp>
      <p:sp>
        <p:nvSpPr>
          <p:cNvPr id="1288" name="正方形/長方形 4"/>
          <p:cNvSpPr/>
          <p:nvPr/>
        </p:nvSpPr>
        <p:spPr>
          <a:xfrm>
            <a:off x="557187" y="4698422"/>
            <a:ext cx="8415365" cy="583883"/>
          </a:xfrm>
          <a:prstGeom prst="rect">
            <a:avLst/>
          </a:prstGeom>
        </p:spPr>
        <p:txBody>
          <a:bodyPr wrap="square">
            <a:spAutoFit/>
          </a:bodyPr>
          <a:lstStyle/>
          <a:p>
            <a:pPr>
              <a:spcAft>
                <a:spcPts val="0"/>
              </a:spcAft>
            </a:pPr>
            <a:r>
              <a:rPr lang="ja-JP" altLang="ja-JP" sz="1600" kern="100" dirty="0">
                <a:latin typeface="Century" panose="02040604050505020304" pitchFamily="18" charset="0"/>
                <a:ea typeface="ＭＳ ゴシック" panose="020B0609070205080204" pitchFamily="49" charset="-128"/>
                <a:cs typeface="Times New Roman" panose="02020603050405020304" pitchFamily="18" charset="0"/>
              </a:rPr>
              <a:t>謝辞</a:t>
            </a:r>
            <a:r>
              <a:rPr lang="ja-JP" altLang="ja-JP" sz="1600" kern="100" dirty="0">
                <a:latin typeface="Century" panose="02040604050505020304" pitchFamily="18" charset="0"/>
                <a:ea typeface="ＭＳ 明朝" panose="02020609040205080304" pitchFamily="17" charset="-128"/>
                <a:cs typeface="Times New Roman" panose="02020603050405020304" pitchFamily="18" charset="0"/>
              </a:rPr>
              <a:t>：測定・調査の機会をいただいた対象住戸ならびにご協力いただいた関係者の皆様に深甚の謝意を表します。</a:t>
            </a:r>
          </a:p>
        </p:txBody>
      </p:sp>
      <p:pic>
        <p:nvPicPr>
          <p:cNvPr id="11" name="オーディオ 10">
            <a:hlinkClick r:id="" action="ppaction://media"/>
            <a:extLst>
              <a:ext uri="{FF2B5EF4-FFF2-40B4-BE49-F238E27FC236}">
                <a16:creationId xmlns:a16="http://schemas.microsoft.com/office/drawing/2014/main" id="{7FC0D131-46C8-4BBF-AB8C-EA37A71582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344446110"/>
      </p:ext>
    </p:extLst>
  </p:cSld>
  <p:clrMapOvr>
    <a:masterClrMapping/>
  </p:clrMapOvr>
  <mc:AlternateContent xmlns:mc="http://schemas.openxmlformats.org/markup-compatibility/2006" xmlns:p14="http://schemas.microsoft.com/office/powerpoint/2010/main">
    <mc:Choice Requires="p14">
      <p:transition spd="slow" p14:dur="2000" advTm="32635"/>
    </mc:Choice>
    <mc:Fallback xmlns="">
      <p:transition spd="slow" advTm="3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86">
                                            <p:txEl>
                                              <p:pRg st="0" end="0"/>
                                            </p:txEl>
                                          </p:spTgt>
                                        </p:tgtEl>
                                        <p:attrNameLst>
                                          <p:attrName>style.visibility</p:attrName>
                                        </p:attrNameLst>
                                      </p:cBhvr>
                                      <p:to>
                                        <p:strVal val="visible"/>
                                      </p:to>
                                    </p:set>
                                    <p:animEffect transition="in" filter="wipe(up)">
                                      <p:cBhvr>
                                        <p:cTn id="11" dur="500"/>
                                        <p:tgtEl>
                                          <p:spTgt spid="12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86">
                                            <p:txEl>
                                              <p:pRg st="1" end="1"/>
                                            </p:txEl>
                                          </p:spTgt>
                                        </p:tgtEl>
                                        <p:attrNameLst>
                                          <p:attrName>style.visibility</p:attrName>
                                        </p:attrNameLst>
                                      </p:cBhvr>
                                      <p:to>
                                        <p:strVal val="visible"/>
                                      </p:to>
                                    </p:set>
                                    <p:animEffect transition="in" filter="wipe(left)">
                                      <p:cBhvr>
                                        <p:cTn id="16" dur="500"/>
                                        <p:tgtEl>
                                          <p:spTgt spid="128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86">
                                            <p:txEl>
                                              <p:pRg st="2" end="2"/>
                                            </p:txEl>
                                          </p:spTgt>
                                        </p:tgtEl>
                                        <p:attrNameLst>
                                          <p:attrName>style.visibility</p:attrName>
                                        </p:attrNameLst>
                                      </p:cBhvr>
                                      <p:to>
                                        <p:strVal val="visible"/>
                                      </p:to>
                                    </p:set>
                                    <p:animEffect transition="in" filter="wipe(left)">
                                      <p:cBhvr>
                                        <p:cTn id="21" dur="500"/>
                                        <p:tgtEl>
                                          <p:spTgt spid="128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86">
                                            <p:txEl>
                                              <p:pRg st="3" end="3"/>
                                            </p:txEl>
                                          </p:spTgt>
                                        </p:tgtEl>
                                        <p:attrNameLst>
                                          <p:attrName>style.visibility</p:attrName>
                                        </p:attrNameLst>
                                      </p:cBhvr>
                                      <p:to>
                                        <p:strVal val="visible"/>
                                      </p:to>
                                    </p:set>
                                    <p:animEffect transition="in" filter="wipe(left)">
                                      <p:cBhvr>
                                        <p:cTn id="26" dur="500"/>
                                        <p:tgtEl>
                                          <p:spTgt spid="1286">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286">
                                            <p:txEl>
                                              <p:pRg st="4" end="4"/>
                                            </p:txEl>
                                          </p:spTgt>
                                        </p:tgtEl>
                                        <p:attrNameLst>
                                          <p:attrName>style.visibility</p:attrName>
                                        </p:attrNameLst>
                                      </p:cBhvr>
                                      <p:to>
                                        <p:strVal val="visible"/>
                                      </p:to>
                                    </p:set>
                                    <p:animEffect transition="in" filter="wipe(left)">
                                      <p:cBhvr>
                                        <p:cTn id="29" dur="500"/>
                                        <p:tgtEl>
                                          <p:spTgt spid="128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88">
                                            <p:txEl>
                                              <p:pRg st="0" end="0"/>
                                            </p:txEl>
                                          </p:spTgt>
                                        </p:tgtEl>
                                        <p:attrNameLst>
                                          <p:attrName>style.visibility</p:attrName>
                                        </p:attrNameLst>
                                      </p:cBhvr>
                                      <p:to>
                                        <p:strVal val="visible"/>
                                      </p:to>
                                    </p:set>
                                    <p:animEffect transition="in" filter="wipe(up)">
                                      <p:cBhvr>
                                        <p:cTn id="34" dur="500"/>
                                        <p:tgtEl>
                                          <p:spTgt spid="12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図 8"/>
          <p:cNvPicPr>
            <a:picLocks noChangeAspect="1"/>
          </p:cNvPicPr>
          <p:nvPr/>
        </p:nvPicPr>
        <p:blipFill>
          <a:blip r:embed="rId6"/>
          <a:stretch>
            <a:fillRect/>
          </a:stretch>
        </p:blipFill>
        <p:spPr>
          <a:xfrm>
            <a:off x="0" y="347734"/>
            <a:ext cx="9126696" cy="671358"/>
          </a:xfrm>
          <a:prstGeom prst="rect">
            <a:avLst/>
          </a:prstGeom>
        </p:spPr>
      </p:pic>
      <p:sp>
        <p:nvSpPr>
          <p:cNvPr id="1119" name="タイトル 1"/>
          <p:cNvSpPr>
            <a:spLocks noGrp="1"/>
          </p:cNvSpPr>
          <p:nvPr>
            <p:ph type="title"/>
          </p:nvPr>
        </p:nvSpPr>
        <p:spPr>
          <a:xfrm>
            <a:off x="124003" y="507491"/>
            <a:ext cx="4872999" cy="511601"/>
          </a:xfrm>
        </p:spPr>
        <p:txBody>
          <a:bodyPr anchor="t">
            <a:noAutofit/>
          </a:bodyPr>
          <a:lstStyle/>
          <a:p>
            <a:pPr lvl="0">
              <a:lnSpc>
                <a:spcPts val="3300"/>
              </a:lnSpc>
              <a:spcBef>
                <a:spcPts val="0"/>
              </a:spcBef>
              <a:spcAft>
                <a:spcPts val="600"/>
              </a:spcAft>
            </a:pPr>
            <a:r>
              <a:rPr kumimoji="0" lang="ja-JP" altLang="en-US" sz="3200" b="1" dirty="0">
                <a:solidFill>
                  <a:srgbClr val="C00000"/>
                </a:solidFill>
                <a:latin typeface="游ゴシック Medium" panose="020B0500000000000000" pitchFamily="50" charset="-128"/>
                <a:ea typeface="游ゴシック Medium" panose="020B0500000000000000" pitchFamily="50" charset="-128"/>
                <a:cs typeface="+mn-cs"/>
              </a:rPr>
              <a:t>１．研究の目的</a:t>
            </a:r>
            <a:br>
              <a:rPr kumimoji="0" lang="ja-JP" altLang="en-US" sz="3200" dirty="0">
                <a:solidFill>
                  <a:srgbClr val="0070C0"/>
                </a:solidFill>
                <a:latin typeface="游ゴシック Medium" panose="020B0500000000000000" pitchFamily="50" charset="-128"/>
                <a:ea typeface="游ゴシック Medium" panose="020B0500000000000000" pitchFamily="50" charset="-128"/>
                <a:cs typeface="+mn-cs"/>
              </a:rPr>
            </a:br>
            <a:endParaRPr kumimoji="1" lang="ja-JP" altLang="en-US" sz="3200" dirty="0"/>
          </a:p>
        </p:txBody>
      </p:sp>
      <p:sp>
        <p:nvSpPr>
          <p:cNvPr id="1120" name="コンテンツ プレースホルダー 2"/>
          <p:cNvSpPr>
            <a:spLocks noGrp="1"/>
          </p:cNvSpPr>
          <p:nvPr>
            <p:ph idx="1"/>
          </p:nvPr>
        </p:nvSpPr>
        <p:spPr>
          <a:xfrm>
            <a:off x="268442" y="1154391"/>
            <a:ext cx="8875558" cy="1427082"/>
          </a:xfrm>
        </p:spPr>
        <p:txBody>
          <a:bodyPr>
            <a:noAutofit/>
          </a:bodyPr>
          <a:lstStyle/>
          <a:p>
            <a:pPr marL="342900" indent="-342900">
              <a:lnSpc>
                <a:spcPts val="3300"/>
              </a:lnSpc>
              <a:spcBef>
                <a:spcPts val="0"/>
              </a:spcBef>
              <a:spcAft>
                <a:spcPts val="600"/>
              </a:spcAft>
              <a:buFont typeface="Wingdings" panose="05000000000000000000" pitchFamily="2" charset="2"/>
              <a:buChar char="Ø"/>
              <a:defRPr/>
            </a:pPr>
            <a:r>
              <a:rPr kumimoji="0" lang="ja-JP" altLang="en-US" sz="2400" dirty="0">
                <a:solidFill>
                  <a:srgbClr val="002060"/>
                </a:solidFill>
                <a:latin typeface="游ゴシック Medium" panose="020B0500000000000000" pitchFamily="50" charset="-128"/>
                <a:ea typeface="游ゴシック Medium" panose="020B0500000000000000" pitchFamily="50" charset="-128"/>
              </a:rPr>
              <a:t>研究目的</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直膨式放射（輻射）パネル</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を併用するエアコンの</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温熱環境特性</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と</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省エネルギー性</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を明らかにすること</a:t>
            </a:r>
            <a:endParaRPr kumimoji="0" lang="en-US" altLang="ja-JP" sz="24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342900" indent="-342900">
              <a:lnSpc>
                <a:spcPts val="3300"/>
              </a:lnSpc>
              <a:spcBef>
                <a:spcPts val="600"/>
              </a:spcBef>
              <a:buFont typeface="Wingdings" panose="05000000000000000000" pitchFamily="2" charset="2"/>
              <a:buChar char="Ø"/>
              <a:defRPr/>
            </a:pPr>
            <a:r>
              <a:rPr kumimoji="0" lang="ja-JP" altLang="en-US" sz="2400" dirty="0">
                <a:solidFill>
                  <a:srgbClr val="002060"/>
                </a:solidFill>
                <a:latin typeface="游ゴシック Medium" panose="020B0500000000000000" pitchFamily="50" charset="-128"/>
                <a:ea typeface="游ゴシック Medium" panose="020B0500000000000000" pitchFamily="50" charset="-128"/>
              </a:rPr>
              <a:t>本報の内容</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集合住宅</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における測定結果の一部を報告</a:t>
            </a:r>
            <a:endParaRPr kumimoji="0" lang="en-US" altLang="ja-JP" sz="2400" strike="sngStrike"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p:txBody>
      </p:sp>
      <p:sp>
        <p:nvSpPr>
          <p:cNvPr id="1121" name="スライド番号プレースホルダー 7"/>
          <p:cNvSpPr>
            <a:spLocks noGrp="1"/>
          </p:cNvSpPr>
          <p:nvPr>
            <p:ph type="sldNum" sz="quarter" idx="12"/>
          </p:nvPr>
        </p:nvSpPr>
        <p:spPr>
          <a:xfrm>
            <a:off x="6978650" y="6327703"/>
            <a:ext cx="2057400" cy="365125"/>
          </a:xfrm>
        </p:spPr>
        <p:txBody>
          <a:bodyPr/>
          <a:lstStyle/>
          <a:p>
            <a:fld id="{5219290E-3DC3-454E-9062-54CDFE1E68F5}" type="slidenum">
              <a:rPr kumimoji="1" lang="ja-JP" altLang="en-US" sz="1400" smtClean="0"/>
              <a:t>2</a:t>
            </a:fld>
            <a:endParaRPr kumimoji="1" lang="ja-JP" altLang="en-US" sz="1400" dirty="0"/>
          </a:p>
        </p:txBody>
      </p:sp>
      <p:pic>
        <p:nvPicPr>
          <p:cNvPr id="1122" name="図 9"/>
          <p:cNvPicPr>
            <a:picLocks noChangeAspect="1"/>
          </p:cNvPicPr>
          <p:nvPr/>
        </p:nvPicPr>
        <p:blipFill>
          <a:blip r:embed="rId6"/>
          <a:stretch>
            <a:fillRect/>
          </a:stretch>
        </p:blipFill>
        <p:spPr>
          <a:xfrm>
            <a:off x="17304" y="2867025"/>
            <a:ext cx="9126696" cy="671358"/>
          </a:xfrm>
          <a:prstGeom prst="rect">
            <a:avLst/>
          </a:prstGeom>
        </p:spPr>
      </p:pic>
      <p:sp>
        <p:nvSpPr>
          <p:cNvPr id="1123" name="タイトル 1"/>
          <p:cNvSpPr txBox="1"/>
          <p:nvPr/>
        </p:nvSpPr>
        <p:spPr>
          <a:xfrm>
            <a:off x="124003" y="2998461"/>
            <a:ext cx="5348542" cy="4737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300"/>
              </a:lnSpc>
              <a:spcBef>
                <a:spcPts val="0"/>
              </a:spcBef>
              <a:spcAft>
                <a:spcPts val="600"/>
              </a:spcAft>
            </a:pPr>
            <a:r>
              <a:rPr kumimoji="0" lang="ja-JP" altLang="en-US" sz="3200" b="1" dirty="0">
                <a:solidFill>
                  <a:srgbClr val="C00000"/>
                </a:solidFill>
                <a:latin typeface="游ゴシック Medium" panose="020B0500000000000000" pitchFamily="50" charset="-128"/>
                <a:ea typeface="游ゴシック Medium" panose="020B0500000000000000" pitchFamily="50" charset="-128"/>
                <a:cs typeface="+mn-cs"/>
              </a:rPr>
              <a:t>２．調査対象</a:t>
            </a:r>
            <a:endParaRPr lang="ja-JP" altLang="en-US" sz="3200" dirty="0"/>
          </a:p>
        </p:txBody>
      </p:sp>
      <p:sp>
        <p:nvSpPr>
          <p:cNvPr id="1124" name="コンテンツ プレースホルダー 2"/>
          <p:cNvSpPr txBox="1"/>
          <p:nvPr/>
        </p:nvSpPr>
        <p:spPr>
          <a:xfrm>
            <a:off x="123060" y="3687197"/>
            <a:ext cx="3372329" cy="2237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lnSpc>
                <a:spcPts val="3300"/>
              </a:lnSpc>
              <a:spcBef>
                <a:spcPts val="0"/>
              </a:spcBef>
              <a:buFont typeface="Wingdings" panose="05000000000000000000" pitchFamily="2" charset="2"/>
              <a:buChar char="Ø"/>
              <a:defRPr/>
            </a:pP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関東地域の集合住宅</a:t>
            </a:r>
            <a:endParaRPr kumimoji="0" lang="en-US" altLang="ja-JP" sz="24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　面積29㎡　2.6ｍH</a:t>
            </a:r>
            <a:endParaRPr kumimoji="0" lang="en-US" altLang="ja-JP" sz="24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◆エアコン　</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定格2.8kW　南壁窓上</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◆放射パネル　直膨式</a:t>
            </a: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a:t>
            </a:r>
            <a:r>
              <a:rPr lang="ja-JP" altLang="en-US" sz="2100"/>
              <a:t>W820×H1250×D120mm</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p:txBody>
      </p:sp>
      <p:sp>
        <p:nvSpPr>
          <p:cNvPr id="1125" name="テキスト ボックス 10"/>
          <p:cNvSpPr txBox="1"/>
          <p:nvPr/>
        </p:nvSpPr>
        <p:spPr>
          <a:xfrm>
            <a:off x="6347945" y="6494275"/>
            <a:ext cx="2381027" cy="279619"/>
          </a:xfrm>
          <a:prstGeom prst="rect">
            <a:avLst/>
          </a:prstGeom>
          <a:noFill/>
          <a:ln w="6350">
            <a:noFill/>
          </a:ln>
          <a:effectLst/>
        </p:spPr>
        <p:txBody>
          <a:bodyPr rot="0" spcFirstLastPara="0" vert="horz" wrap="none" lIns="36000" tIns="36000" rIns="36000" bIns="36000" numCol="1" spcCol="0" rtlCol="0" fromWordArt="0" anchor="t" anchorCtr="0" forceAA="0" compatLnSpc="1">
            <a:prstTxWarp prst="textNoShape">
              <a:avLst/>
            </a:prstTxWarp>
            <a:spAutoFit/>
          </a:bodyPr>
          <a:lstStyle/>
          <a:p>
            <a:pPr algn="just">
              <a:lnSpc>
                <a:spcPts val="1400"/>
              </a:lnSpc>
              <a:spcAft>
                <a:spcPts val="0"/>
              </a:spcAft>
            </a:pPr>
            <a:r>
              <a:rPr lang="ja-JP" altLang="en-US" sz="2000" kern="100" dirty="0">
                <a:effectLst/>
                <a:latin typeface="+mn-ea"/>
                <a:cs typeface="ＭＳ Ｐゴシック" panose="020B0600070205080204" pitchFamily="50" charset="-128"/>
              </a:rPr>
              <a:t>図</a:t>
            </a:r>
            <a:r>
              <a:rPr lang="ja-JP" altLang="en-US" sz="2000" kern="100" dirty="0">
                <a:latin typeface="+mn-ea"/>
                <a:cs typeface="ＭＳ Ｐゴシック" panose="020B0600070205080204" pitchFamily="50" charset="-128"/>
              </a:rPr>
              <a:t>１</a:t>
            </a:r>
            <a:r>
              <a:rPr lang="ja-JP" sz="2000" kern="100" dirty="0">
                <a:effectLst/>
                <a:latin typeface="+mn-ea"/>
                <a:cs typeface="ＭＳ Ｐゴシック" panose="020B0600070205080204" pitchFamily="50" charset="-128"/>
              </a:rPr>
              <a:t>　</a:t>
            </a:r>
            <a:r>
              <a:rPr lang="ja-JP" altLang="en-US" sz="2000" kern="100" dirty="0">
                <a:effectLst/>
                <a:latin typeface="+mn-ea"/>
                <a:cs typeface="ＭＳ Ｐゴシック" panose="020B0600070205080204" pitchFamily="50" charset="-128"/>
              </a:rPr>
              <a:t>対象室配置図</a:t>
            </a:r>
            <a:endParaRPr lang="ja-JP" sz="2000" kern="100" dirty="0">
              <a:effectLst/>
              <a:latin typeface="+mn-ea"/>
              <a:cs typeface="ＭＳ Ｐゴシック" panose="020B0600070205080204" pitchFamily="50" charset="-128"/>
            </a:endParaRPr>
          </a:p>
        </p:txBody>
      </p:sp>
      <p:pic>
        <p:nvPicPr>
          <p:cNvPr id="1126" name="図 198"/>
          <p:cNvPicPr>
            <a:picLocks noChangeAspect="1"/>
          </p:cNvPicPr>
          <p:nvPr/>
        </p:nvPicPr>
        <p:blipFill>
          <a:blip r:embed="rId7"/>
          <a:stretch>
            <a:fillRect/>
          </a:stretch>
        </p:blipFill>
        <p:spPr>
          <a:xfrm>
            <a:off x="5849834" y="2944417"/>
            <a:ext cx="2879138" cy="3474089"/>
          </a:xfrm>
          <a:prstGeom prst="rect">
            <a:avLst/>
          </a:prstGeom>
          <a:solidFill>
            <a:schemeClr val="bg1"/>
          </a:solidFill>
        </p:spPr>
      </p:pic>
      <p:pic>
        <p:nvPicPr>
          <p:cNvPr id="1127" name="図 204"/>
          <p:cNvPicPr>
            <a:picLocks noChangeAspect="1"/>
          </p:cNvPicPr>
          <p:nvPr/>
        </p:nvPicPr>
        <p:blipFill>
          <a:blip r:embed="rId8"/>
          <a:stretch>
            <a:fillRect/>
          </a:stretch>
        </p:blipFill>
        <p:spPr>
          <a:xfrm>
            <a:off x="3815193" y="5197055"/>
            <a:ext cx="1738777" cy="1304311"/>
          </a:xfrm>
          <a:prstGeom prst="rect">
            <a:avLst/>
          </a:prstGeom>
          <a:noFill/>
          <a:ln>
            <a:noFill/>
          </a:ln>
        </p:spPr>
      </p:pic>
      <p:pic>
        <p:nvPicPr>
          <p:cNvPr id="1128" name="図 205"/>
          <p:cNvPicPr>
            <a:picLocks noChangeAspect="1"/>
          </p:cNvPicPr>
          <p:nvPr/>
        </p:nvPicPr>
        <p:blipFill>
          <a:blip r:embed="rId9"/>
          <a:stretch>
            <a:fillRect/>
          </a:stretch>
        </p:blipFill>
        <p:spPr>
          <a:xfrm>
            <a:off x="3773914" y="3502013"/>
            <a:ext cx="1775607" cy="1330763"/>
          </a:xfrm>
          <a:prstGeom prst="rect">
            <a:avLst/>
          </a:prstGeom>
          <a:noFill/>
          <a:ln>
            <a:noFill/>
          </a:ln>
        </p:spPr>
      </p:pic>
      <p:sp>
        <p:nvSpPr>
          <p:cNvPr id="1129" name="テキスト ボックス 206"/>
          <p:cNvSpPr txBox="1"/>
          <p:nvPr/>
        </p:nvSpPr>
        <p:spPr>
          <a:xfrm>
            <a:off x="3510929" y="6543350"/>
            <a:ext cx="2390583" cy="232494"/>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400" kern="100" spc="-30">
                <a:effectLst/>
                <a:latin typeface="Century" panose="02040604050505020304" pitchFamily="18" charset="0"/>
                <a:ea typeface="ＭＳ ゴシック" panose="020B0609070205080204" pitchFamily="49" charset="-128"/>
                <a:cs typeface="Times New Roman" panose="02020603050405020304" pitchFamily="18" charset="0"/>
              </a:rPr>
              <a:t>熱画像１　パネルとエアコン</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30" name="テキスト ボックス 207"/>
          <p:cNvSpPr txBox="1"/>
          <p:nvPr/>
        </p:nvSpPr>
        <p:spPr>
          <a:xfrm>
            <a:off x="3776012" y="4916853"/>
            <a:ext cx="1773690" cy="227466"/>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400" kern="100" spc="-30">
                <a:effectLst/>
                <a:latin typeface="Century" panose="02040604050505020304" pitchFamily="18" charset="0"/>
                <a:ea typeface="ＭＳ ゴシック" panose="020B0609070205080204" pitchFamily="49" charset="-128"/>
                <a:cs typeface="Times New Roman" panose="02020603050405020304" pitchFamily="18" charset="0"/>
              </a:rPr>
              <a:t>写真１　設置状況</a:t>
            </a:r>
            <a:endParaRPr lang="ja-JP" sz="1400" kern="10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1" name="オーディオ 20">
            <a:hlinkClick r:id="" action="ppaction://media"/>
            <a:extLst>
              <a:ext uri="{FF2B5EF4-FFF2-40B4-BE49-F238E27FC236}">
                <a16:creationId xmlns:a16="http://schemas.microsoft.com/office/drawing/2014/main" id="{440CB67D-B31C-4E59-9564-9A3A41B0750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76992075"/>
      </p:ext>
    </p:extLst>
  </p:cSld>
  <p:clrMapOvr>
    <a:masterClrMapping/>
  </p:clrMapOvr>
  <mc:AlternateContent xmlns:mc="http://schemas.openxmlformats.org/markup-compatibility/2006" xmlns:p14="http://schemas.microsoft.com/office/powerpoint/2010/main">
    <mc:Choice Requires="p14">
      <p:transition spd="slow" p14:dur="2000" advTm="39344"/>
    </mc:Choice>
    <mc:Fallback xmlns="">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20">
                                            <p:txEl>
                                              <p:pRg st="0" end="0"/>
                                            </p:txEl>
                                          </p:spTgt>
                                        </p:tgtEl>
                                        <p:attrNameLst>
                                          <p:attrName>style.visibility</p:attrName>
                                        </p:attrNameLst>
                                      </p:cBhvr>
                                      <p:to>
                                        <p:strVal val="visible"/>
                                      </p:to>
                                    </p:set>
                                    <p:animEffect transition="in" filter="wipe(up)">
                                      <p:cBhvr>
                                        <p:cTn id="11" dur="500"/>
                                        <p:tgtEl>
                                          <p:spTgt spid="11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20">
                                            <p:txEl>
                                              <p:pRg st="1" end="1"/>
                                            </p:txEl>
                                          </p:spTgt>
                                        </p:tgtEl>
                                        <p:attrNameLst>
                                          <p:attrName>style.visibility</p:attrName>
                                        </p:attrNameLst>
                                      </p:cBhvr>
                                      <p:to>
                                        <p:strVal val="visible"/>
                                      </p:to>
                                    </p:set>
                                    <p:animEffect transition="in" filter="wipe(up)">
                                      <p:cBhvr>
                                        <p:cTn id="16" dur="500"/>
                                        <p:tgtEl>
                                          <p:spTgt spid="11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22"/>
                                        </p:tgtEl>
                                        <p:attrNameLst>
                                          <p:attrName>style.visibility</p:attrName>
                                        </p:attrNameLst>
                                      </p:cBhvr>
                                      <p:to>
                                        <p:strVal val="visible"/>
                                      </p:to>
                                    </p:set>
                                    <p:animEffect transition="in" filter="wipe(left)">
                                      <p:cBhvr>
                                        <p:cTn id="21" dur="500"/>
                                        <p:tgtEl>
                                          <p:spTgt spid="11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3"/>
                                        </p:tgtEl>
                                        <p:attrNameLst>
                                          <p:attrName>style.visibility</p:attrName>
                                        </p:attrNameLst>
                                      </p:cBhvr>
                                      <p:to>
                                        <p:strVal val="visible"/>
                                      </p:to>
                                    </p:set>
                                    <p:animEffect transition="in" filter="wipe(left)">
                                      <p:cBhvr>
                                        <p:cTn id="24" dur="500"/>
                                        <p:tgtEl>
                                          <p:spTgt spid="11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24">
                                            <p:txEl>
                                              <p:pRg st="0" end="0"/>
                                            </p:txEl>
                                          </p:spTgt>
                                        </p:tgtEl>
                                        <p:attrNameLst>
                                          <p:attrName>style.visibility</p:attrName>
                                        </p:attrNameLst>
                                      </p:cBhvr>
                                      <p:to>
                                        <p:strVal val="visible"/>
                                      </p:to>
                                    </p:set>
                                    <p:animEffect transition="in" filter="wipe(left)">
                                      <p:cBhvr>
                                        <p:cTn id="29" dur="500"/>
                                        <p:tgtEl>
                                          <p:spTgt spid="1124">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124">
                                            <p:txEl>
                                              <p:pRg st="1" end="1"/>
                                            </p:txEl>
                                          </p:spTgt>
                                        </p:tgtEl>
                                        <p:attrNameLst>
                                          <p:attrName>style.visibility</p:attrName>
                                        </p:attrNameLst>
                                      </p:cBhvr>
                                      <p:to>
                                        <p:strVal val="visible"/>
                                      </p:to>
                                    </p:set>
                                    <p:animEffect transition="in" filter="wipe(left)">
                                      <p:cBhvr>
                                        <p:cTn id="32" dur="500"/>
                                        <p:tgtEl>
                                          <p:spTgt spid="1124">
                                            <p:txEl>
                                              <p:pRg st="1" end="1"/>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126"/>
                                        </p:tgtEl>
                                        <p:attrNameLst>
                                          <p:attrName>style.visibility</p:attrName>
                                        </p:attrNameLst>
                                      </p:cBhvr>
                                      <p:to>
                                        <p:strVal val="visible"/>
                                      </p:to>
                                    </p:set>
                                    <p:animEffect transition="in" filter="wipe(down)">
                                      <p:cBhvr>
                                        <p:cTn id="35" dur="500"/>
                                        <p:tgtEl>
                                          <p:spTgt spid="11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25"/>
                                        </p:tgtEl>
                                        <p:attrNameLst>
                                          <p:attrName>style.visibility</p:attrName>
                                        </p:attrNameLst>
                                      </p:cBhvr>
                                      <p:to>
                                        <p:strVal val="visible"/>
                                      </p:to>
                                    </p:set>
                                    <p:animEffect transition="in" filter="barn(inVertical)">
                                      <p:cBhvr>
                                        <p:cTn id="38" dur="500"/>
                                        <p:tgtEl>
                                          <p:spTgt spid="11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124">
                                            <p:txEl>
                                              <p:pRg st="2" end="2"/>
                                            </p:txEl>
                                          </p:spTgt>
                                        </p:tgtEl>
                                        <p:attrNameLst>
                                          <p:attrName>style.visibility</p:attrName>
                                        </p:attrNameLst>
                                      </p:cBhvr>
                                      <p:to>
                                        <p:strVal val="visible"/>
                                      </p:to>
                                    </p:set>
                                    <p:animEffect transition="in" filter="wipe(left)">
                                      <p:cBhvr>
                                        <p:cTn id="43" dur="500"/>
                                        <p:tgtEl>
                                          <p:spTgt spid="1124">
                                            <p:txEl>
                                              <p:pRg st="2" end="2"/>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1124">
                                            <p:txEl>
                                              <p:pRg st="3" end="3"/>
                                            </p:txEl>
                                          </p:spTgt>
                                        </p:tgtEl>
                                        <p:attrNameLst>
                                          <p:attrName>style.visibility</p:attrName>
                                        </p:attrNameLst>
                                      </p:cBhvr>
                                      <p:to>
                                        <p:strVal val="visible"/>
                                      </p:to>
                                    </p:set>
                                    <p:animEffect transition="in" filter="wipe(left)">
                                      <p:cBhvr>
                                        <p:cTn id="46" dur="500"/>
                                        <p:tgtEl>
                                          <p:spTgt spid="1124">
                                            <p:txEl>
                                              <p:pRg st="3" end="3"/>
                                            </p:txEl>
                                          </p:spTgt>
                                        </p:tgtEl>
                                      </p:cBhvr>
                                    </p:animEffect>
                                  </p:childTnLst>
                                </p:cTn>
                              </p:par>
                              <p:par>
                                <p:cTn id="47" presetID="22" presetClass="entr" presetSubtype="8" fill="hold" nodeType="withEffect">
                                  <p:stCondLst>
                                    <p:cond delay="0"/>
                                  </p:stCondLst>
                                  <p:childTnLst>
                                    <p:set>
                                      <p:cBhvr>
                                        <p:cTn id="48" dur="1" fill="hold">
                                          <p:stCondLst>
                                            <p:cond delay="0"/>
                                          </p:stCondLst>
                                        </p:cTn>
                                        <p:tgtEl>
                                          <p:spTgt spid="1124">
                                            <p:txEl>
                                              <p:pRg st="4" end="4"/>
                                            </p:txEl>
                                          </p:spTgt>
                                        </p:tgtEl>
                                        <p:attrNameLst>
                                          <p:attrName>style.visibility</p:attrName>
                                        </p:attrNameLst>
                                      </p:cBhvr>
                                      <p:to>
                                        <p:strVal val="visible"/>
                                      </p:to>
                                    </p:set>
                                    <p:animEffect transition="in" filter="wipe(left)">
                                      <p:cBhvr>
                                        <p:cTn id="49" dur="500"/>
                                        <p:tgtEl>
                                          <p:spTgt spid="1124">
                                            <p:txEl>
                                              <p:pRg st="4" end="4"/>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124">
                                            <p:txEl>
                                              <p:pRg st="5" end="5"/>
                                            </p:txEl>
                                          </p:spTgt>
                                        </p:tgtEl>
                                        <p:attrNameLst>
                                          <p:attrName>style.visibility</p:attrName>
                                        </p:attrNameLst>
                                      </p:cBhvr>
                                      <p:to>
                                        <p:strVal val="visible"/>
                                      </p:to>
                                    </p:set>
                                    <p:animEffect transition="in" filter="wipe(left)">
                                      <p:cBhvr>
                                        <p:cTn id="52" dur="500"/>
                                        <p:tgtEl>
                                          <p:spTgt spid="1124">
                                            <p:txEl>
                                              <p:pRg st="5" end="5"/>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128"/>
                                        </p:tgtEl>
                                        <p:attrNameLst>
                                          <p:attrName>style.visibility</p:attrName>
                                        </p:attrNameLst>
                                      </p:cBhvr>
                                      <p:to>
                                        <p:strVal val="visible"/>
                                      </p:to>
                                    </p:set>
                                    <p:animEffect transition="in" filter="wipe(down)">
                                      <p:cBhvr>
                                        <p:cTn id="55" dur="500"/>
                                        <p:tgtEl>
                                          <p:spTgt spid="1128"/>
                                        </p:tgtEl>
                                      </p:cBhvr>
                                    </p:animEffect>
                                  </p:childTnLst>
                                </p:cTn>
                              </p:par>
                              <p:par>
                                <p:cTn id="56" presetID="22" presetClass="entr" presetSubtype="4" fill="hold" nodeType="withEffect">
                                  <p:stCondLst>
                                    <p:cond delay="0"/>
                                  </p:stCondLst>
                                  <p:childTnLst>
                                    <p:set>
                                      <p:cBhvr>
                                        <p:cTn id="57" dur="1" fill="hold">
                                          <p:stCondLst>
                                            <p:cond delay="0"/>
                                          </p:stCondLst>
                                        </p:cTn>
                                        <p:tgtEl>
                                          <p:spTgt spid="1127"/>
                                        </p:tgtEl>
                                        <p:attrNameLst>
                                          <p:attrName>style.visibility</p:attrName>
                                        </p:attrNameLst>
                                      </p:cBhvr>
                                      <p:to>
                                        <p:strVal val="visible"/>
                                      </p:to>
                                    </p:set>
                                    <p:animEffect transition="in" filter="wipe(down)">
                                      <p:cBhvr>
                                        <p:cTn id="58" dur="500"/>
                                        <p:tgtEl>
                                          <p:spTgt spid="11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130"/>
                                        </p:tgtEl>
                                        <p:attrNameLst>
                                          <p:attrName>style.visibility</p:attrName>
                                        </p:attrNameLst>
                                      </p:cBhvr>
                                      <p:to>
                                        <p:strVal val="visible"/>
                                      </p:to>
                                    </p:set>
                                    <p:animEffect transition="in" filter="barn(inVertical)">
                                      <p:cBhvr>
                                        <p:cTn id="61" dur="500"/>
                                        <p:tgtEl>
                                          <p:spTgt spid="113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129"/>
                                        </p:tgtEl>
                                        <p:attrNameLst>
                                          <p:attrName>style.visibility</p:attrName>
                                        </p:attrNameLst>
                                      </p:cBhvr>
                                      <p:to>
                                        <p:strVal val="visible"/>
                                      </p:to>
                                    </p:set>
                                    <p:animEffect transition="in" filter="barn(inVertical)">
                                      <p:cBhvr>
                                        <p:cTn id="64" dur="5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1"/>
                </p:tgtEl>
              </p:cMediaNode>
            </p:audio>
          </p:childTnLst>
        </p:cTn>
      </p:par>
    </p:tnLst>
    <p:bldLst>
      <p:bldP spid="1120" grpId="0" uiExpand="1" build="p" autoUpdateAnimBg="0"/>
      <p:bldP spid="1123" grpId="0" autoUpdateAnimBg="0"/>
      <p:bldP spid="1125" grpId="0" animBg="1" autoUpdateAnimBg="0"/>
      <p:bldP spid="1129" grpId="0" animBg="1" autoUpdateAnimBg="0"/>
      <p:bldP spid="113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 name="図 8"/>
          <p:cNvPicPr>
            <a:picLocks noChangeAspect="1"/>
          </p:cNvPicPr>
          <p:nvPr/>
        </p:nvPicPr>
        <p:blipFill>
          <a:blip r:embed="rId6"/>
          <a:stretch>
            <a:fillRect/>
          </a:stretch>
        </p:blipFill>
        <p:spPr>
          <a:xfrm>
            <a:off x="0" y="145069"/>
            <a:ext cx="9126696" cy="671358"/>
          </a:xfrm>
          <a:prstGeom prst="rect">
            <a:avLst/>
          </a:prstGeom>
        </p:spPr>
      </p:pic>
      <p:sp>
        <p:nvSpPr>
          <p:cNvPr id="1137" name="コンテンツ プレースホルダー 2"/>
          <p:cNvSpPr>
            <a:spLocks noGrp="1"/>
          </p:cNvSpPr>
          <p:nvPr>
            <p:ph idx="1"/>
          </p:nvPr>
        </p:nvSpPr>
        <p:spPr>
          <a:xfrm>
            <a:off x="223939" y="951852"/>
            <a:ext cx="8875558" cy="1201753"/>
          </a:xfrm>
        </p:spPr>
        <p:txBody>
          <a:bodyPr>
            <a:noAutofit/>
          </a:bodyPr>
          <a:lstStyle/>
          <a:p>
            <a:pPr marL="342900" indent="-342900">
              <a:lnSpc>
                <a:spcPct val="100000"/>
              </a:lnSpc>
              <a:spcBef>
                <a:spcPts val="0"/>
              </a:spcBef>
              <a:spcAft>
                <a:spcPts val="0"/>
              </a:spcAft>
              <a:buFont typeface="Wingdings" panose="05000000000000000000" pitchFamily="2" charset="2"/>
              <a:buChar char="Ø"/>
              <a:defRPr/>
            </a:pPr>
            <a:r>
              <a:rPr kumimoji="0" lang="ja-JP" altLang="en-US" sz="2400" dirty="0">
                <a:solidFill>
                  <a:srgbClr val="002060"/>
                </a:solidFill>
                <a:latin typeface="游ゴシック Medium" panose="020B0500000000000000" pitchFamily="50" charset="-128"/>
                <a:ea typeface="游ゴシック Medium" panose="020B0500000000000000" pitchFamily="50" charset="-128"/>
              </a:rPr>
              <a:t>エアコンシステム</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冷媒配管</a:t>
            </a:r>
            <a:r>
              <a:rPr kumimoji="0" lang="ja-JP" altLang="en-US" sz="2400" dirty="0">
                <a:solidFill>
                  <a:schemeClr val="tx1"/>
                </a:solidFill>
                <a:latin typeface="游ゴシック Medium" panose="020B0500000000000000" pitchFamily="50" charset="-128"/>
                <a:ea typeface="游ゴシック Medium" panose="020B0500000000000000" pitchFamily="50" charset="-128"/>
              </a:rPr>
              <a:t>途中に</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放射パネル</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を接続</a:t>
            </a:r>
            <a:endParaRPr kumimoji="0" lang="en-US" altLang="ja-JP" sz="24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ct val="100000"/>
              </a:lnSpc>
              <a:spcBef>
                <a:spcPts val="0"/>
              </a:spcBef>
              <a:spcAft>
                <a:spcPts val="0"/>
              </a:spcAft>
              <a:buNone/>
              <a:defRPr/>
            </a:pP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　パネルへの冷媒往還部に</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バイパス</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を設置</a:t>
            </a:r>
          </a:p>
          <a:p>
            <a:pPr marL="0" indent="0">
              <a:lnSpc>
                <a:spcPct val="100000"/>
              </a:lnSpc>
              <a:spcBef>
                <a:spcPts val="0"/>
              </a:spcBef>
              <a:spcAft>
                <a:spcPts val="0"/>
              </a:spcAft>
              <a:buNone/>
              <a:defRPr/>
            </a:pP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　エアコン単独運転、パネル併用運転の比較が可能</a:t>
            </a:r>
          </a:p>
          <a:p>
            <a:pPr marL="342900" indent="-342900">
              <a:lnSpc>
                <a:spcPct val="150000"/>
              </a:lnSpc>
              <a:spcBef>
                <a:spcPts val="600"/>
              </a:spcBef>
              <a:spcAft>
                <a:spcPts val="0"/>
              </a:spcAft>
              <a:buFont typeface="Wingdings" panose="05000000000000000000" pitchFamily="2" charset="2"/>
              <a:buChar char="Ø"/>
              <a:defRPr/>
            </a:pPr>
            <a:r>
              <a:rPr kumimoji="0" lang="ja-JP" altLang="en-US" sz="2400" dirty="0">
                <a:solidFill>
                  <a:srgbClr val="002060"/>
                </a:solidFill>
                <a:latin typeface="游ゴシック Medium" panose="020B0500000000000000" pitchFamily="50" charset="-128"/>
                <a:ea typeface="游ゴシック Medium" panose="020B0500000000000000" pitchFamily="50" charset="-128"/>
              </a:rPr>
              <a:t>計測内容</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a:t>
            </a:r>
            <a:r>
              <a:rPr kumimoji="0" lang="ja-JP" altLang="en-US" sz="2400" dirty="0">
                <a:solidFill>
                  <a:srgbClr val="FF0000"/>
                </a:solidFill>
                <a:latin typeface="游ゴシック Medium" panose="020B0500000000000000" pitchFamily="50" charset="-128"/>
                <a:ea typeface="游ゴシック Medium" panose="020B0500000000000000" pitchFamily="50" charset="-128"/>
              </a:rPr>
              <a:t>室内外温湿度、電力量、除湿量等</a:t>
            </a:r>
            <a:r>
              <a:rPr kumimoji="0" lang="ja-JP" altLang="en-US" sz="2400" dirty="0">
                <a:solidFill>
                  <a:prstClr val="black">
                    <a:lumMod val="85000"/>
                    <a:lumOff val="15000"/>
                  </a:prstClr>
                </a:solidFill>
                <a:latin typeface="游ゴシック Medium" panose="020B0500000000000000" pitchFamily="50" charset="-128"/>
                <a:ea typeface="游ゴシック Medium" panose="020B0500000000000000" pitchFamily="50" charset="-128"/>
              </a:rPr>
              <a:t>を計測</a:t>
            </a:r>
            <a:endParaRPr kumimoji="0" lang="en-US" altLang="ja-JP" sz="2400" strike="sngStrike"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p:txBody>
      </p:sp>
      <p:sp>
        <p:nvSpPr>
          <p:cNvPr id="1138" name="スライド番号プレースホルダー 7"/>
          <p:cNvSpPr>
            <a:spLocks noGrp="1"/>
          </p:cNvSpPr>
          <p:nvPr>
            <p:ph type="sldNum" sz="quarter" idx="12"/>
          </p:nvPr>
        </p:nvSpPr>
        <p:spPr>
          <a:xfrm>
            <a:off x="6978650" y="6327703"/>
            <a:ext cx="2057400" cy="365125"/>
          </a:xfrm>
        </p:spPr>
        <p:txBody>
          <a:bodyPr/>
          <a:lstStyle/>
          <a:p>
            <a:fld id="{5219290E-3DC3-454E-9062-54CDFE1E68F5}" type="slidenum">
              <a:rPr kumimoji="1" lang="ja-JP" altLang="en-US" sz="1400" smtClean="0"/>
              <a:t>3</a:t>
            </a:fld>
            <a:endParaRPr kumimoji="1" lang="ja-JP" altLang="en-US" sz="1400" dirty="0"/>
          </a:p>
        </p:txBody>
      </p:sp>
      <p:sp>
        <p:nvSpPr>
          <p:cNvPr id="1139" name="タイトル 1"/>
          <p:cNvSpPr txBox="1"/>
          <p:nvPr/>
        </p:nvSpPr>
        <p:spPr>
          <a:xfrm>
            <a:off x="124004" y="257401"/>
            <a:ext cx="5348542" cy="47371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ts val="3300"/>
              </a:lnSpc>
              <a:spcBef>
                <a:spcPts val="0"/>
              </a:spcBef>
              <a:spcAft>
                <a:spcPts val="600"/>
              </a:spcAft>
            </a:pPr>
            <a:r>
              <a:rPr kumimoji="0" lang="ja-JP" altLang="en-US" sz="3200" b="1" dirty="0">
                <a:solidFill>
                  <a:srgbClr val="C00000"/>
                </a:solidFill>
                <a:latin typeface="游ゴシック Medium" panose="020B0500000000000000" pitchFamily="50" charset="-128"/>
                <a:ea typeface="游ゴシック Medium" panose="020B0500000000000000" pitchFamily="50" charset="-128"/>
                <a:cs typeface="+mn-cs"/>
              </a:rPr>
              <a:t>２．調査対象</a:t>
            </a:r>
            <a:endParaRPr lang="ja-JP" altLang="en-US" sz="3200" dirty="0"/>
          </a:p>
        </p:txBody>
      </p:sp>
      <p:sp>
        <p:nvSpPr>
          <p:cNvPr id="1140" name="コンテンツ プレースホルダー 2"/>
          <p:cNvSpPr txBox="1"/>
          <p:nvPr/>
        </p:nvSpPr>
        <p:spPr>
          <a:xfrm>
            <a:off x="223666" y="2903642"/>
            <a:ext cx="3532796" cy="2237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◆温湿度等　5分間隔</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室中央付近　温湿度（5</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㎝、1.1m）、黒球温</a:t>
            </a: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南壁　給気温湿度　</a:t>
            </a: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◆電力量　10分積算値</a:t>
            </a: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◆除湿量　５～10時間ご</a:t>
            </a:r>
            <a:endParaRPr kumimoji="0" lang="en-US" altLang="ja-JP" sz="2200" dirty="0">
              <a:solidFill>
                <a:prstClr val="black">
                  <a:lumMod val="85000"/>
                  <a:lumOff val="15000"/>
                </a:prstClr>
              </a:solidFill>
              <a:latin typeface="游ゴシック Medium" panose="020B0500000000000000" pitchFamily="50" charset="-128"/>
              <a:ea typeface="游ゴシック Medium" panose="020B0500000000000000" pitchFamily="50" charset="-128"/>
            </a:endParaRPr>
          </a:p>
          <a:p>
            <a:pPr marL="0" indent="0">
              <a:lnSpc>
                <a:spcPts val="3300"/>
              </a:lnSpc>
              <a:spcBef>
                <a:spcPts val="0"/>
              </a:spcBef>
              <a:buNone/>
              <a:defRPr/>
            </a:pPr>
            <a:r>
              <a:rPr kumimoji="0" lang="ja-JP" altLang="en-US" sz="2200" dirty="0">
                <a:solidFill>
                  <a:prstClr val="black">
                    <a:lumMod val="85000"/>
                    <a:lumOff val="15000"/>
                  </a:prstClr>
                </a:solidFill>
                <a:latin typeface="游ゴシック Medium" panose="020B0500000000000000" pitchFamily="50" charset="-128"/>
                <a:ea typeface="游ゴシック Medium" panose="020B0500000000000000" pitchFamily="50" charset="-128"/>
              </a:rPr>
              <a:t>　とにドレン水量を計量</a:t>
            </a:r>
          </a:p>
        </p:txBody>
      </p:sp>
      <p:sp>
        <p:nvSpPr>
          <p:cNvPr id="1141" name="テキスト ボックス 10"/>
          <p:cNvSpPr txBox="1"/>
          <p:nvPr/>
        </p:nvSpPr>
        <p:spPr>
          <a:xfrm>
            <a:off x="4969860" y="6441292"/>
            <a:ext cx="3149766" cy="251536"/>
          </a:xfrm>
          <a:prstGeom prst="rect">
            <a:avLst/>
          </a:prstGeom>
          <a:noFill/>
          <a:ln w="6350">
            <a:noFill/>
          </a:ln>
          <a:effectLst/>
        </p:spPr>
        <p:txBody>
          <a:bodyPr rot="0" spcFirstLastPara="0" vert="horz" wrap="none" lIns="36000" tIns="36000" rIns="36000" bIns="36000" numCol="1" spcCol="0" rtlCol="0" fromWordArt="0" anchor="t" anchorCtr="0" forceAA="0" compatLnSpc="1">
            <a:prstTxWarp prst="textNoShape">
              <a:avLst/>
            </a:prstTxWarp>
            <a:spAutoFit/>
          </a:bodyPr>
          <a:lstStyle/>
          <a:p>
            <a:pPr algn="just">
              <a:lnSpc>
                <a:spcPts val="1400"/>
              </a:lnSpc>
              <a:spcAft>
                <a:spcPts val="0"/>
              </a:spcAft>
            </a:pPr>
            <a:r>
              <a:rPr lang="ja-JP" altLang="en-US" sz="2000" kern="100" dirty="0">
                <a:effectLst/>
                <a:latin typeface="+mn-ea"/>
                <a:cs typeface="ＭＳ Ｐゴシック" panose="020B0600070205080204" pitchFamily="50" charset="-128"/>
              </a:rPr>
              <a:t>図２</a:t>
            </a:r>
            <a:r>
              <a:rPr lang="ja-JP" sz="2000" kern="100" dirty="0">
                <a:effectLst/>
                <a:latin typeface="+mn-ea"/>
                <a:cs typeface="ＭＳ Ｐゴシック" panose="020B0600070205080204" pitchFamily="50" charset="-128"/>
              </a:rPr>
              <a:t>　エアコンシステム図</a:t>
            </a:r>
          </a:p>
        </p:txBody>
      </p:sp>
      <p:pic>
        <p:nvPicPr>
          <p:cNvPr id="1142" name="図 225"/>
          <p:cNvPicPr>
            <a:picLocks noChangeAspect="1"/>
          </p:cNvPicPr>
          <p:nvPr/>
        </p:nvPicPr>
        <p:blipFill>
          <a:blip r:embed="rId7"/>
          <a:stretch>
            <a:fillRect/>
          </a:stretch>
        </p:blipFill>
        <p:spPr>
          <a:xfrm>
            <a:off x="3753908" y="2903642"/>
            <a:ext cx="5282142" cy="3424061"/>
          </a:xfrm>
          <a:prstGeom prst="rect">
            <a:avLst/>
          </a:prstGeom>
        </p:spPr>
      </p:pic>
      <p:pic>
        <p:nvPicPr>
          <p:cNvPr id="8" name="オーディオ 7">
            <a:hlinkClick r:id="" action="ppaction://media"/>
            <a:extLst>
              <a:ext uri="{FF2B5EF4-FFF2-40B4-BE49-F238E27FC236}">
                <a16:creationId xmlns:a16="http://schemas.microsoft.com/office/drawing/2014/main" id="{4068C701-5378-4901-872C-8E891D2B153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76992075"/>
      </p:ext>
    </p:extLst>
  </p:cSld>
  <p:clrMapOvr>
    <a:masterClrMapping/>
  </p:clrMapOvr>
  <mc:AlternateContent xmlns:mc="http://schemas.openxmlformats.org/markup-compatibility/2006" xmlns:p14="http://schemas.microsoft.com/office/powerpoint/2010/main">
    <mc:Choice Requires="p14">
      <p:transition spd="slow" p14:dur="2000" advTm="24507"/>
    </mc:Choice>
    <mc:Fallback xmlns="">
      <p:transition spd="slow" advTm="2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37">
                                            <p:txEl>
                                              <p:pRg st="0" end="0"/>
                                            </p:txEl>
                                          </p:spTgt>
                                        </p:tgtEl>
                                        <p:attrNameLst>
                                          <p:attrName>style.visibility</p:attrName>
                                        </p:attrNameLst>
                                      </p:cBhvr>
                                      <p:to>
                                        <p:strVal val="visible"/>
                                      </p:to>
                                    </p:set>
                                    <p:animEffect transition="in" filter="wipe(up)">
                                      <p:cBhvr>
                                        <p:cTn id="11" dur="500"/>
                                        <p:tgtEl>
                                          <p:spTgt spid="1137">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1142"/>
                                        </p:tgtEl>
                                        <p:attrNameLst>
                                          <p:attrName>style.visibility</p:attrName>
                                        </p:attrNameLst>
                                      </p:cBhvr>
                                      <p:to>
                                        <p:strVal val="visible"/>
                                      </p:to>
                                    </p:set>
                                    <p:animEffect transition="in" filter="wipe(down)">
                                      <p:cBhvr>
                                        <p:cTn id="14" dur="500"/>
                                        <p:tgtEl>
                                          <p:spTgt spid="114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41"/>
                                        </p:tgtEl>
                                        <p:attrNameLst>
                                          <p:attrName>style.visibility</p:attrName>
                                        </p:attrNameLst>
                                      </p:cBhvr>
                                      <p:to>
                                        <p:strVal val="visible"/>
                                      </p:to>
                                    </p:set>
                                    <p:animEffect transition="in" filter="barn(inVertical)">
                                      <p:cBhvr>
                                        <p:cTn id="17" dur="500"/>
                                        <p:tgtEl>
                                          <p:spTgt spid="11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37">
                                            <p:txEl>
                                              <p:pRg st="1" end="1"/>
                                            </p:txEl>
                                          </p:spTgt>
                                        </p:tgtEl>
                                        <p:attrNameLst>
                                          <p:attrName>style.visibility</p:attrName>
                                        </p:attrNameLst>
                                      </p:cBhvr>
                                      <p:to>
                                        <p:strVal val="visible"/>
                                      </p:to>
                                    </p:set>
                                    <p:animEffect transition="in" filter="wipe(up)">
                                      <p:cBhvr>
                                        <p:cTn id="22" dur="500"/>
                                        <p:tgtEl>
                                          <p:spTgt spid="1137">
                                            <p:txEl>
                                              <p:pRg st="1" end="1"/>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37">
                                            <p:txEl>
                                              <p:pRg st="2" end="2"/>
                                            </p:txEl>
                                          </p:spTgt>
                                        </p:tgtEl>
                                        <p:attrNameLst>
                                          <p:attrName>style.visibility</p:attrName>
                                        </p:attrNameLst>
                                      </p:cBhvr>
                                      <p:to>
                                        <p:strVal val="visible"/>
                                      </p:to>
                                    </p:set>
                                    <p:animEffect transition="in" filter="wipe(up)">
                                      <p:cBhvr>
                                        <p:cTn id="25" dur="500"/>
                                        <p:tgtEl>
                                          <p:spTgt spid="113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37">
                                            <p:txEl>
                                              <p:pRg st="3" end="3"/>
                                            </p:txEl>
                                          </p:spTgt>
                                        </p:tgtEl>
                                        <p:attrNameLst>
                                          <p:attrName>style.visibility</p:attrName>
                                        </p:attrNameLst>
                                      </p:cBhvr>
                                      <p:to>
                                        <p:strVal val="visible"/>
                                      </p:to>
                                    </p:set>
                                    <p:animEffect transition="in" filter="wipe(up)">
                                      <p:cBhvr>
                                        <p:cTn id="30" dur="500"/>
                                        <p:tgtEl>
                                          <p:spTgt spid="113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40">
                                            <p:txEl>
                                              <p:pRg st="0" end="0"/>
                                            </p:txEl>
                                          </p:spTgt>
                                        </p:tgtEl>
                                        <p:attrNameLst>
                                          <p:attrName>style.visibility</p:attrName>
                                        </p:attrNameLst>
                                      </p:cBhvr>
                                      <p:to>
                                        <p:strVal val="visible"/>
                                      </p:to>
                                    </p:set>
                                    <p:animEffect transition="in" filter="wipe(left)">
                                      <p:cBhvr>
                                        <p:cTn id="35" dur="500"/>
                                        <p:tgtEl>
                                          <p:spTgt spid="1140">
                                            <p:txEl>
                                              <p:pRg st="0" end="0"/>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140">
                                            <p:txEl>
                                              <p:pRg st="1" end="1"/>
                                            </p:txEl>
                                          </p:spTgt>
                                        </p:tgtEl>
                                        <p:attrNameLst>
                                          <p:attrName>style.visibility</p:attrName>
                                        </p:attrNameLst>
                                      </p:cBhvr>
                                      <p:to>
                                        <p:strVal val="visible"/>
                                      </p:to>
                                    </p:set>
                                    <p:animEffect transition="in" filter="wipe(left)">
                                      <p:cBhvr>
                                        <p:cTn id="38" dur="500"/>
                                        <p:tgtEl>
                                          <p:spTgt spid="1140">
                                            <p:txEl>
                                              <p:pRg st="1" end="1"/>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1140">
                                            <p:txEl>
                                              <p:pRg st="2" end="2"/>
                                            </p:txEl>
                                          </p:spTgt>
                                        </p:tgtEl>
                                        <p:attrNameLst>
                                          <p:attrName>style.visibility</p:attrName>
                                        </p:attrNameLst>
                                      </p:cBhvr>
                                      <p:to>
                                        <p:strVal val="visible"/>
                                      </p:to>
                                    </p:set>
                                    <p:animEffect transition="in" filter="wipe(left)">
                                      <p:cBhvr>
                                        <p:cTn id="41" dur="500"/>
                                        <p:tgtEl>
                                          <p:spTgt spid="1140">
                                            <p:txEl>
                                              <p:pRg st="2" end="2"/>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140">
                                            <p:txEl>
                                              <p:pRg st="3" end="3"/>
                                            </p:txEl>
                                          </p:spTgt>
                                        </p:tgtEl>
                                        <p:attrNameLst>
                                          <p:attrName>style.visibility</p:attrName>
                                        </p:attrNameLst>
                                      </p:cBhvr>
                                      <p:to>
                                        <p:strVal val="visible"/>
                                      </p:to>
                                    </p:set>
                                    <p:animEffect transition="in" filter="wipe(left)">
                                      <p:cBhvr>
                                        <p:cTn id="44" dur="500"/>
                                        <p:tgtEl>
                                          <p:spTgt spid="1140">
                                            <p:txEl>
                                              <p:pRg st="3" end="3"/>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140">
                                            <p:txEl>
                                              <p:pRg st="4" end="4"/>
                                            </p:txEl>
                                          </p:spTgt>
                                        </p:tgtEl>
                                        <p:attrNameLst>
                                          <p:attrName>style.visibility</p:attrName>
                                        </p:attrNameLst>
                                      </p:cBhvr>
                                      <p:to>
                                        <p:strVal val="visible"/>
                                      </p:to>
                                    </p:set>
                                    <p:animEffect transition="in" filter="wipe(left)">
                                      <p:cBhvr>
                                        <p:cTn id="47" dur="500"/>
                                        <p:tgtEl>
                                          <p:spTgt spid="1140">
                                            <p:txEl>
                                              <p:pRg st="4" end="4"/>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140">
                                            <p:txEl>
                                              <p:pRg st="5" end="5"/>
                                            </p:txEl>
                                          </p:spTgt>
                                        </p:tgtEl>
                                        <p:attrNameLst>
                                          <p:attrName>style.visibility</p:attrName>
                                        </p:attrNameLst>
                                      </p:cBhvr>
                                      <p:to>
                                        <p:strVal val="visible"/>
                                      </p:to>
                                    </p:set>
                                    <p:animEffect transition="in" filter="wipe(left)">
                                      <p:cBhvr>
                                        <p:cTn id="50" dur="500"/>
                                        <p:tgtEl>
                                          <p:spTgt spid="1140">
                                            <p:txEl>
                                              <p:pRg st="5" end="5"/>
                                            </p:txEl>
                                          </p:spTgt>
                                        </p:tgtEl>
                                      </p:cBhvr>
                                    </p:animEffect>
                                  </p:childTnLst>
                                </p:cTn>
                              </p:par>
                              <p:par>
                                <p:cTn id="51" presetID="22" presetClass="entr" presetSubtype="8" fill="hold" nodeType="withEffect">
                                  <p:stCondLst>
                                    <p:cond delay="0"/>
                                  </p:stCondLst>
                                  <p:childTnLst>
                                    <p:set>
                                      <p:cBhvr>
                                        <p:cTn id="52" dur="1" fill="hold">
                                          <p:stCondLst>
                                            <p:cond delay="0"/>
                                          </p:stCondLst>
                                        </p:cTn>
                                        <p:tgtEl>
                                          <p:spTgt spid="1140">
                                            <p:txEl>
                                              <p:pRg st="6" end="6"/>
                                            </p:txEl>
                                          </p:spTgt>
                                        </p:tgtEl>
                                        <p:attrNameLst>
                                          <p:attrName>style.visibility</p:attrName>
                                        </p:attrNameLst>
                                      </p:cBhvr>
                                      <p:to>
                                        <p:strVal val="visible"/>
                                      </p:to>
                                    </p:set>
                                    <p:animEffect transition="in" filter="wipe(left)">
                                      <p:cBhvr>
                                        <p:cTn id="53" dur="500"/>
                                        <p:tgtEl>
                                          <p:spTgt spid="11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8"/>
                </p:tgtEl>
              </p:cMediaNode>
            </p:audio>
          </p:childTnLst>
        </p:cTn>
      </p:par>
    </p:tnLst>
    <p:bldLst>
      <p:bldP spid="1137" grpId="0" uiExpand="1" build="p" autoUpdateAnimBg="0"/>
      <p:bldP spid="114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8" name="図 226"/>
          <p:cNvPicPr>
            <a:picLocks noChangeAspect="1"/>
          </p:cNvPicPr>
          <p:nvPr/>
        </p:nvPicPr>
        <p:blipFill>
          <a:blip r:embed="rId6"/>
          <a:stretch>
            <a:fillRect/>
          </a:stretch>
        </p:blipFill>
        <p:spPr>
          <a:xfrm>
            <a:off x="4164680" y="1039181"/>
            <a:ext cx="4635075" cy="5088625"/>
          </a:xfrm>
          <a:prstGeom prst="rect">
            <a:avLst/>
          </a:prstGeom>
        </p:spPr>
      </p:pic>
      <p:pic>
        <p:nvPicPr>
          <p:cNvPr id="1149" name="図 8"/>
          <p:cNvPicPr>
            <a:picLocks noChangeAspect="1"/>
          </p:cNvPicPr>
          <p:nvPr/>
        </p:nvPicPr>
        <p:blipFill>
          <a:blip r:embed="rId7"/>
          <a:stretch>
            <a:fillRect/>
          </a:stretch>
        </p:blipFill>
        <p:spPr>
          <a:xfrm>
            <a:off x="0" y="11976"/>
            <a:ext cx="9126696" cy="671359"/>
          </a:xfrm>
          <a:prstGeom prst="rect">
            <a:avLst/>
          </a:prstGeom>
        </p:spPr>
      </p:pic>
      <p:sp>
        <p:nvSpPr>
          <p:cNvPr id="1150"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３．温熱環境の測定結果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151"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３．１　環境概況（熱画像）</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152"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4</a:t>
            </a:fld>
            <a:endParaRPr kumimoji="1" lang="ja-JP" altLang="en-US" sz="1400" dirty="0"/>
          </a:p>
        </p:txBody>
      </p:sp>
      <p:sp>
        <p:nvSpPr>
          <p:cNvPr id="1153" name="テキスト ボックス 58"/>
          <p:cNvSpPr txBox="1"/>
          <p:nvPr/>
        </p:nvSpPr>
        <p:spPr>
          <a:xfrm>
            <a:off x="395093" y="1343497"/>
            <a:ext cx="3654638" cy="1525081"/>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放射パネル面積は約0.8㎡</a:t>
            </a:r>
            <a:endParaRPr lang="ja-JP" sz="2000" b="1" kern="100" dirty="0">
              <a:solidFill>
                <a:srgbClr val="0070C0"/>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正面座位置でも形態係数は大きくない</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➡パネルから2.5ｍ位置で立体</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角投射率約３％</a:t>
            </a:r>
          </a:p>
        </p:txBody>
      </p:sp>
      <p:sp>
        <p:nvSpPr>
          <p:cNvPr id="1154" name="テキスト ボックス 58"/>
          <p:cNvSpPr txBox="1"/>
          <p:nvPr/>
        </p:nvSpPr>
        <p:spPr>
          <a:xfrm>
            <a:off x="395093" y="3356010"/>
            <a:ext cx="3650830" cy="1586111"/>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撮影時（2018.7.28 13時頃）における室温等</a:t>
            </a:r>
            <a:endParaRPr lang="en-US" altLang="ja-JP"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　1.1m </a:t>
            </a:r>
            <a:r>
              <a:rPr lang="ja-JP" altLang="en-US" sz="2000" b="1"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27.6℃</a:t>
            </a: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　0.05m 26.1℃</a:t>
            </a: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　パネル正面壁③ </a:t>
            </a:r>
            <a:r>
              <a:rPr lang="ja-JP" altLang="en-US" sz="2000" b="1" kern="100" dirty="0">
                <a:solidFill>
                  <a:srgbClr val="C00000"/>
                </a:solidFill>
                <a:effectLst/>
                <a:latin typeface="Century" panose="02040604050505020304" pitchFamily="18" charset="0"/>
                <a:ea typeface="ＭＳ ゴシック" panose="020B0609070205080204" pitchFamily="49" charset="-128"/>
                <a:cs typeface="Times New Roman" panose="02020603050405020304" pitchFamily="18" charset="0"/>
              </a:rPr>
              <a:t>27.6℃</a:t>
            </a: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　パネル前床⑤　 27.1℃ </a:t>
            </a:r>
            <a:endParaRPr lang="en-US" altLang="ja-JP"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endPar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正面壁が室温と同等であるのは、</a:t>
            </a: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パネルの放射効果か？</a:t>
            </a:r>
          </a:p>
        </p:txBody>
      </p:sp>
      <p:sp>
        <p:nvSpPr>
          <p:cNvPr id="1155" name="楕円 37"/>
          <p:cNvSpPr/>
          <p:nvPr/>
        </p:nvSpPr>
        <p:spPr>
          <a:xfrm>
            <a:off x="4609632" y="3182259"/>
            <a:ext cx="1137807" cy="6737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6" name="楕円 40"/>
          <p:cNvSpPr/>
          <p:nvPr/>
        </p:nvSpPr>
        <p:spPr>
          <a:xfrm>
            <a:off x="4563348" y="5387434"/>
            <a:ext cx="1230376" cy="5867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7" name="テキスト ボックス 227"/>
          <p:cNvSpPr txBox="1"/>
          <p:nvPr/>
        </p:nvSpPr>
        <p:spPr>
          <a:xfrm>
            <a:off x="4050365" y="6200435"/>
            <a:ext cx="4746735" cy="298493"/>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600" kern="100" spc="-30" dirty="0">
                <a:effectLst/>
                <a:latin typeface="Century" panose="02040604050505020304" pitchFamily="18" charset="0"/>
                <a:ea typeface="ＭＳ ゴシック" panose="020B0609070205080204" pitchFamily="49" charset="-128"/>
                <a:cs typeface="Times New Roman" panose="02020603050405020304" pitchFamily="18" charset="0"/>
              </a:rPr>
              <a:t>熱画像２　</a:t>
            </a: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冷房運転時の状況</a:t>
            </a:r>
            <a:r>
              <a:rPr lang="ja-JP" sz="1600" kern="100" spc="-30" dirty="0">
                <a:effectLst/>
                <a:latin typeface="Century" panose="02040604050505020304" pitchFamily="18" charset="0"/>
                <a:ea typeface="ＭＳ ゴシック" panose="020B0609070205080204" pitchFamily="49" charset="-128"/>
                <a:cs typeface="Times New Roman" panose="02020603050405020304" pitchFamily="18" charset="0"/>
              </a:rPr>
              <a:t>（</a:t>
            </a:r>
            <a:r>
              <a:rPr lang="en-US" sz="1600" kern="100" spc="-30" dirty="0">
                <a:effectLst/>
                <a:latin typeface="Century" panose="02040604050505020304" pitchFamily="18" charset="0"/>
                <a:ea typeface="ＭＳ ゴシック" panose="020B0609070205080204" pitchFamily="49" charset="-128"/>
                <a:cs typeface="Times New Roman" panose="02020603050405020304" pitchFamily="18" charset="0"/>
              </a:rPr>
              <a:t>2018.7.28 13</a:t>
            </a:r>
            <a:r>
              <a:rPr lang="ja-JP" sz="1600" kern="100" spc="-30" dirty="0">
                <a:effectLst/>
                <a:latin typeface="Century" panose="02040604050505020304" pitchFamily="18" charset="0"/>
                <a:ea typeface="ＭＳ ゴシック" panose="020B0609070205080204" pitchFamily="49" charset="-128"/>
                <a:cs typeface="Times New Roman" panose="02020603050405020304" pitchFamily="18" charset="0"/>
              </a:rPr>
              <a:t>時頃）</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227">
            <a:extLst>
              <a:ext uri="{FF2B5EF4-FFF2-40B4-BE49-F238E27FC236}">
                <a16:creationId xmlns:a16="http://schemas.microsoft.com/office/drawing/2014/main" id="{BA47E382-A4CA-455B-A5E7-9B8F0CFA4745}"/>
              </a:ext>
            </a:extLst>
          </p:cNvPr>
          <p:cNvSpPr txBox="1"/>
          <p:nvPr/>
        </p:nvSpPr>
        <p:spPr>
          <a:xfrm>
            <a:off x="5127170" y="6498645"/>
            <a:ext cx="3669929" cy="187622"/>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altLang="en-US" sz="1400" kern="100" spc="-30" dirty="0">
                <a:latin typeface="+mn-ea"/>
                <a:cs typeface="Times New Roman" panose="02020603050405020304" pitchFamily="18" charset="0"/>
              </a:rPr>
              <a:t>（○数字は、図</a:t>
            </a:r>
            <a:r>
              <a:rPr lang="en-US" altLang="ja-JP" sz="1400" kern="100" spc="-30" dirty="0">
                <a:latin typeface="+mn-ea"/>
                <a:cs typeface="Times New Roman" panose="02020603050405020304" pitchFamily="18" charset="0"/>
              </a:rPr>
              <a:t>1</a:t>
            </a:r>
            <a:r>
              <a:rPr lang="ja-JP" altLang="en-US" sz="1400" kern="100" spc="-30" dirty="0">
                <a:latin typeface="+mn-ea"/>
                <a:cs typeface="Times New Roman" panose="02020603050405020304" pitchFamily="18" charset="0"/>
              </a:rPr>
              <a:t>の撮影位置に対応）</a:t>
            </a:r>
            <a:endParaRPr lang="ja-JP" sz="1400" kern="100" dirty="0">
              <a:effectLst/>
              <a:latin typeface="+mn-ea"/>
              <a:cs typeface="Times New Roman" panose="02020603050405020304" pitchFamily="18" charset="0"/>
            </a:endParaRPr>
          </a:p>
        </p:txBody>
      </p:sp>
      <p:pic>
        <p:nvPicPr>
          <p:cNvPr id="7" name="オーディオ 6">
            <a:hlinkClick r:id="" action="ppaction://media"/>
            <a:extLst>
              <a:ext uri="{FF2B5EF4-FFF2-40B4-BE49-F238E27FC236}">
                <a16:creationId xmlns:a16="http://schemas.microsoft.com/office/drawing/2014/main" id="{8966A98B-523C-433F-AF9F-122077457A8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29411353"/>
      </p:ext>
    </p:extLst>
  </p:cSld>
  <p:clrMapOvr>
    <a:masterClrMapping/>
  </p:clrMapOvr>
  <mc:AlternateContent xmlns:mc="http://schemas.openxmlformats.org/markup-compatibility/2006" xmlns:p14="http://schemas.microsoft.com/office/powerpoint/2010/main">
    <mc:Choice Requires="p14">
      <p:transition spd="slow" p14:dur="2000" advTm="33603"/>
    </mc:Choice>
    <mc:Fallback xmlns="">
      <p:transition spd="slow" advTm="3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53"/>
                                        </p:tgtEl>
                                        <p:attrNameLst>
                                          <p:attrName>style.visibility</p:attrName>
                                        </p:attrNameLst>
                                      </p:cBhvr>
                                      <p:to>
                                        <p:strVal val="visible"/>
                                      </p:to>
                                    </p:set>
                                    <p:animEffect transition="in" filter="wipe(left)">
                                      <p:cBhvr>
                                        <p:cTn id="11" dur="500"/>
                                        <p:tgtEl>
                                          <p:spTgt spid="115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48"/>
                                        </p:tgtEl>
                                        <p:attrNameLst>
                                          <p:attrName>style.visibility</p:attrName>
                                        </p:attrNameLst>
                                      </p:cBhvr>
                                      <p:to>
                                        <p:strVal val="visible"/>
                                      </p:to>
                                    </p:set>
                                    <p:animEffect transition="in" filter="wipe(down)">
                                      <p:cBhvr>
                                        <p:cTn id="16" dur="500"/>
                                        <p:tgtEl>
                                          <p:spTgt spid="114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57"/>
                                        </p:tgtEl>
                                        <p:attrNameLst>
                                          <p:attrName>style.visibility</p:attrName>
                                        </p:attrNameLst>
                                      </p:cBhvr>
                                      <p:to>
                                        <p:strVal val="visible"/>
                                      </p:to>
                                    </p:set>
                                    <p:animEffect transition="in" filter="barn(inVertical)">
                                      <p:cBhvr>
                                        <p:cTn id="19" dur="500"/>
                                        <p:tgtEl>
                                          <p:spTgt spid="115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54">
                                            <p:txEl>
                                              <p:pRg st="0" end="0"/>
                                            </p:txEl>
                                          </p:spTgt>
                                        </p:tgtEl>
                                        <p:attrNameLst>
                                          <p:attrName>style.visibility</p:attrName>
                                        </p:attrNameLst>
                                      </p:cBhvr>
                                      <p:to>
                                        <p:strVal val="visible"/>
                                      </p:to>
                                    </p:set>
                                    <p:animEffect transition="in" filter="wipe(down)">
                                      <p:cBhvr>
                                        <p:cTn id="24" dur="500"/>
                                        <p:tgtEl>
                                          <p:spTgt spid="1154">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55"/>
                                        </p:tgtEl>
                                        <p:attrNameLst>
                                          <p:attrName>style.visibility</p:attrName>
                                        </p:attrNameLst>
                                      </p:cBhvr>
                                      <p:to>
                                        <p:strVal val="visible"/>
                                      </p:to>
                                    </p:set>
                                    <p:anim calcmode="lin" valueType="num">
                                      <p:cBhvr>
                                        <p:cTn id="27" dur="500" fill="hold"/>
                                        <p:tgtEl>
                                          <p:spTgt spid="1155"/>
                                        </p:tgtEl>
                                        <p:attrNameLst>
                                          <p:attrName>ppt_w</p:attrName>
                                        </p:attrNameLst>
                                      </p:cBhvr>
                                      <p:tavLst>
                                        <p:tav tm="0">
                                          <p:val>
                                            <p:fltVal val="0"/>
                                          </p:val>
                                        </p:tav>
                                        <p:tav tm="100000">
                                          <p:val>
                                            <p:strVal val="#ppt_w"/>
                                          </p:val>
                                        </p:tav>
                                      </p:tavLst>
                                    </p:anim>
                                    <p:anim calcmode="lin" valueType="num">
                                      <p:cBhvr>
                                        <p:cTn id="28" dur="500" fill="hold"/>
                                        <p:tgtEl>
                                          <p:spTgt spid="1155"/>
                                        </p:tgtEl>
                                        <p:attrNameLst>
                                          <p:attrName>ppt_h</p:attrName>
                                        </p:attrNameLst>
                                      </p:cBhvr>
                                      <p:tavLst>
                                        <p:tav tm="0">
                                          <p:val>
                                            <p:fltVal val="0"/>
                                          </p:val>
                                        </p:tav>
                                        <p:tav tm="100000">
                                          <p:val>
                                            <p:strVal val="#ppt_h"/>
                                          </p:val>
                                        </p:tav>
                                      </p:tavLst>
                                    </p:anim>
                                    <p:animEffect transition="in" filter="fade">
                                      <p:cBhvr>
                                        <p:cTn id="29" dur="500"/>
                                        <p:tgtEl>
                                          <p:spTgt spid="1155"/>
                                        </p:tgtEl>
                                      </p:cBhvr>
                                    </p:animEffect>
                                  </p:childTnLst>
                                </p:cTn>
                              </p:par>
                              <p:par>
                                <p:cTn id="30" presetID="22" presetClass="entr" presetSubtype="1" fill="hold" nodeType="withEffect">
                                  <p:stCondLst>
                                    <p:cond delay="0"/>
                                  </p:stCondLst>
                                  <p:childTnLst>
                                    <p:set>
                                      <p:cBhvr>
                                        <p:cTn id="31" dur="1" fill="hold">
                                          <p:stCondLst>
                                            <p:cond delay="0"/>
                                          </p:stCondLst>
                                        </p:cTn>
                                        <p:tgtEl>
                                          <p:spTgt spid="1154">
                                            <p:txEl>
                                              <p:pRg st="1" end="1"/>
                                            </p:txEl>
                                          </p:spTgt>
                                        </p:tgtEl>
                                        <p:attrNameLst>
                                          <p:attrName>style.visibility</p:attrName>
                                        </p:attrNameLst>
                                      </p:cBhvr>
                                      <p:to>
                                        <p:strVal val="visible"/>
                                      </p:to>
                                    </p:set>
                                    <p:animEffect transition="in" filter="wipe(up)">
                                      <p:cBhvr>
                                        <p:cTn id="32" dur="500"/>
                                        <p:tgtEl>
                                          <p:spTgt spid="1154">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154">
                                            <p:txEl>
                                              <p:pRg st="2" end="2"/>
                                            </p:txEl>
                                          </p:spTgt>
                                        </p:tgtEl>
                                        <p:attrNameLst>
                                          <p:attrName>style.visibility</p:attrName>
                                        </p:attrNameLst>
                                      </p:cBhvr>
                                      <p:to>
                                        <p:strVal val="visible"/>
                                      </p:to>
                                    </p:set>
                                    <p:animEffect transition="in" filter="wipe(up)">
                                      <p:cBhvr>
                                        <p:cTn id="35" dur="500"/>
                                        <p:tgtEl>
                                          <p:spTgt spid="115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154">
                                            <p:txEl>
                                              <p:pRg st="3" end="3"/>
                                            </p:txEl>
                                          </p:spTgt>
                                        </p:tgtEl>
                                        <p:attrNameLst>
                                          <p:attrName>style.visibility</p:attrName>
                                        </p:attrNameLst>
                                      </p:cBhvr>
                                      <p:to>
                                        <p:strVal val="visible"/>
                                      </p:to>
                                    </p:set>
                                    <p:animEffect transition="in" filter="wipe(up)">
                                      <p:cBhvr>
                                        <p:cTn id="40" dur="500"/>
                                        <p:tgtEl>
                                          <p:spTgt spid="1154">
                                            <p:txEl>
                                              <p:pRg st="3" end="3"/>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56"/>
                                        </p:tgtEl>
                                        <p:attrNameLst>
                                          <p:attrName>style.visibility</p:attrName>
                                        </p:attrNameLst>
                                      </p:cBhvr>
                                      <p:to>
                                        <p:strVal val="visible"/>
                                      </p:to>
                                    </p:set>
                                    <p:anim calcmode="lin" valueType="num">
                                      <p:cBhvr>
                                        <p:cTn id="43" dur="500" fill="hold"/>
                                        <p:tgtEl>
                                          <p:spTgt spid="1156"/>
                                        </p:tgtEl>
                                        <p:attrNameLst>
                                          <p:attrName>ppt_w</p:attrName>
                                        </p:attrNameLst>
                                      </p:cBhvr>
                                      <p:tavLst>
                                        <p:tav tm="0">
                                          <p:val>
                                            <p:fltVal val="0"/>
                                          </p:val>
                                        </p:tav>
                                        <p:tav tm="100000">
                                          <p:val>
                                            <p:strVal val="#ppt_w"/>
                                          </p:val>
                                        </p:tav>
                                      </p:tavLst>
                                    </p:anim>
                                    <p:anim calcmode="lin" valueType="num">
                                      <p:cBhvr>
                                        <p:cTn id="44" dur="500" fill="hold"/>
                                        <p:tgtEl>
                                          <p:spTgt spid="1156"/>
                                        </p:tgtEl>
                                        <p:attrNameLst>
                                          <p:attrName>ppt_h</p:attrName>
                                        </p:attrNameLst>
                                      </p:cBhvr>
                                      <p:tavLst>
                                        <p:tav tm="0">
                                          <p:val>
                                            <p:fltVal val="0"/>
                                          </p:val>
                                        </p:tav>
                                        <p:tav tm="100000">
                                          <p:val>
                                            <p:strVal val="#ppt_h"/>
                                          </p:val>
                                        </p:tav>
                                      </p:tavLst>
                                    </p:anim>
                                    <p:animEffect transition="in" filter="fade">
                                      <p:cBhvr>
                                        <p:cTn id="45" dur="500"/>
                                        <p:tgtEl>
                                          <p:spTgt spid="11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154">
                                            <p:txEl>
                                              <p:pRg st="5" end="5"/>
                                            </p:txEl>
                                          </p:spTgt>
                                        </p:tgtEl>
                                        <p:attrNameLst>
                                          <p:attrName>style.visibility</p:attrName>
                                        </p:attrNameLst>
                                      </p:cBhvr>
                                      <p:to>
                                        <p:strVal val="visible"/>
                                      </p:to>
                                    </p:set>
                                    <p:animEffect transition="in" filter="wipe(up)">
                                      <p:cBhvr>
                                        <p:cTn id="50" dur="500"/>
                                        <p:tgtEl>
                                          <p:spTgt spid="1154">
                                            <p:txEl>
                                              <p:pRg st="5" end="5"/>
                                            </p:txEl>
                                          </p:spTgt>
                                        </p:tgtEl>
                                      </p:cBhvr>
                                    </p:animEffect>
                                  </p:childTnLst>
                                </p:cTn>
                              </p:par>
                              <p:par>
                                <p:cTn id="51" presetID="22" presetClass="entr" presetSubtype="1" fill="hold" nodeType="withEffect">
                                  <p:stCondLst>
                                    <p:cond delay="0"/>
                                  </p:stCondLst>
                                  <p:childTnLst>
                                    <p:set>
                                      <p:cBhvr>
                                        <p:cTn id="52" dur="1" fill="hold">
                                          <p:stCondLst>
                                            <p:cond delay="0"/>
                                          </p:stCondLst>
                                        </p:cTn>
                                        <p:tgtEl>
                                          <p:spTgt spid="1154">
                                            <p:txEl>
                                              <p:pRg st="6" end="6"/>
                                            </p:txEl>
                                          </p:spTgt>
                                        </p:tgtEl>
                                        <p:attrNameLst>
                                          <p:attrName>style.visibility</p:attrName>
                                        </p:attrNameLst>
                                      </p:cBhvr>
                                      <p:to>
                                        <p:strVal val="visible"/>
                                      </p:to>
                                    </p:set>
                                    <p:animEffect transition="in" filter="wipe(up)">
                                      <p:cBhvr>
                                        <p:cTn id="53" dur="500"/>
                                        <p:tgtEl>
                                          <p:spTgt spid="1154">
                                            <p:txEl>
                                              <p:pRg st="6" end="6"/>
                                            </p:tx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1153" grpId="0" autoUpdateAnimBg="0"/>
      <p:bldP spid="1155" grpId="0" animBg="1" autoUpdateAnimBg="0"/>
      <p:bldP spid="1156" grpId="0" animBg="1" autoUpdateAnimBg="0"/>
      <p:bldP spid="1157" grpId="0" animBg="1" autoUpdateAnimBg="0"/>
      <p:bldP spid="1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 name="図 8"/>
          <p:cNvPicPr>
            <a:picLocks noChangeAspect="1"/>
          </p:cNvPicPr>
          <p:nvPr/>
        </p:nvPicPr>
        <p:blipFill>
          <a:blip r:embed="rId6"/>
          <a:stretch>
            <a:fillRect/>
          </a:stretch>
        </p:blipFill>
        <p:spPr>
          <a:xfrm>
            <a:off x="0" y="11976"/>
            <a:ext cx="9126696" cy="671359"/>
          </a:xfrm>
          <a:prstGeom prst="rect">
            <a:avLst/>
          </a:prstGeom>
        </p:spPr>
      </p:pic>
      <p:sp>
        <p:nvSpPr>
          <p:cNvPr id="1164"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３．温熱環境の測定結果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165"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３．２　室温の立ち上がり</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166" name="スライド番号プレースホルダー 6"/>
          <p:cNvSpPr>
            <a:spLocks noGrp="1"/>
          </p:cNvSpPr>
          <p:nvPr>
            <p:ph type="sldNum" sz="quarter" idx="12"/>
          </p:nvPr>
        </p:nvSpPr>
        <p:spPr>
          <a:xfrm>
            <a:off x="7041329" y="6492875"/>
            <a:ext cx="2057400" cy="365125"/>
          </a:xfrm>
        </p:spPr>
        <p:txBody>
          <a:bodyPr/>
          <a:lstStyle/>
          <a:p>
            <a:fld id="{5219290E-3DC3-454E-9062-54CDFE1E68F5}" type="slidenum">
              <a:rPr kumimoji="1" lang="ja-JP" altLang="en-US" sz="1400" smtClean="0"/>
              <a:t>5</a:t>
            </a:fld>
            <a:endParaRPr kumimoji="1" lang="ja-JP" altLang="en-US" sz="1400" dirty="0"/>
          </a:p>
        </p:txBody>
      </p:sp>
      <p:sp>
        <p:nvSpPr>
          <p:cNvPr id="1167" name="テキスト ボックス 58"/>
          <p:cNvSpPr txBox="1"/>
          <p:nvPr/>
        </p:nvSpPr>
        <p:spPr>
          <a:xfrm>
            <a:off x="395408" y="1236883"/>
            <a:ext cx="4005267" cy="2601181"/>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設定 22℃自動／23℃自動の比較</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最初の5分間は余熱運転状態</a:t>
            </a:r>
            <a:endParaRPr lang="ja-JP" sz="2000" b="1" kern="100" dirty="0">
              <a:solidFill>
                <a:srgbClr val="0070C0"/>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5分経過後、室温の急上昇</a:t>
            </a:r>
          </a:p>
          <a:p>
            <a:pPr algn="just">
              <a:lnSpc>
                <a:spcPct val="100000"/>
              </a:lnSpc>
              <a:spcBef>
                <a:spcPts val="900"/>
              </a:spcBef>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パネル併用の方が早い立上り</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5分～15分の10分間上昇幅は</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➡併用2.6℃,2.4℃ 単独1.4℃,1.5℃</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定常に達する時間</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➡併用20～25分　単独30～40分</a:t>
            </a:r>
          </a:p>
          <a:p>
            <a:pPr algn="just">
              <a:spcAft>
                <a:spcPts val="0"/>
              </a:spcAft>
            </a:pP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1168" name="テキスト ボックス 58"/>
          <p:cNvSpPr txBox="1"/>
          <p:nvPr/>
        </p:nvSpPr>
        <p:spPr>
          <a:xfrm>
            <a:off x="398274" y="3992100"/>
            <a:ext cx="3621141" cy="1586111"/>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5分間の室温上昇幅も（図4）</a:t>
            </a:r>
            <a:endParaRPr lang="en-US" altLang="ja-JP"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5～15分の間は併用が倍近い</a:t>
            </a:r>
          </a:p>
          <a:p>
            <a:pPr algn="just">
              <a:lnSpc>
                <a:spcPct val="100000"/>
              </a:lnSpc>
              <a:spcBef>
                <a:spcPts val="900"/>
              </a:spcBef>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上昇率曲線も（図5）併用が上</a:t>
            </a: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上昇率0.8までの時間は</a:t>
            </a: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➡併用15分　単独30分</a:t>
            </a:r>
          </a:p>
          <a:p>
            <a:pPr algn="just">
              <a:spcAft>
                <a:spcPts val="0"/>
              </a:spcAft>
            </a:pPr>
            <a:endPar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1169" name="テキスト ボックス 227"/>
          <p:cNvSpPr txBox="1"/>
          <p:nvPr/>
        </p:nvSpPr>
        <p:spPr>
          <a:xfrm>
            <a:off x="5247886" y="3423492"/>
            <a:ext cx="3400825" cy="304522"/>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600" kern="100" spc="-30">
                <a:effectLst/>
                <a:latin typeface="Century" panose="02040604050505020304" pitchFamily="18" charset="0"/>
                <a:ea typeface="ＭＳ ゴシック" panose="020B0609070205080204" pitchFamily="49" charset="-128"/>
                <a:cs typeface="Times New Roman" panose="02020603050405020304" pitchFamily="18" charset="0"/>
              </a:rPr>
              <a:t>図３　</a:t>
            </a:r>
            <a:r>
              <a:rPr lang="ja-JP" sz="1600" kern="100">
                <a:effectLst/>
                <a:latin typeface="Century" panose="02040604050505020304" pitchFamily="18" charset="0"/>
                <a:ea typeface="ＭＳ ゴシック" panose="020B0609070205080204" pitchFamily="49" charset="-128"/>
                <a:cs typeface="Times New Roman" panose="02020603050405020304" pitchFamily="18" charset="0"/>
              </a:rPr>
              <a:t>運転開始後の室温上昇の比較</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70" name="図 239"/>
          <p:cNvPicPr>
            <a:picLocks noChangeAspect="1"/>
          </p:cNvPicPr>
          <p:nvPr/>
        </p:nvPicPr>
        <p:blipFill>
          <a:blip r:embed="rId7"/>
          <a:stretch>
            <a:fillRect/>
          </a:stretch>
        </p:blipFill>
        <p:spPr>
          <a:xfrm>
            <a:off x="4563348" y="975881"/>
            <a:ext cx="4439130" cy="2380129"/>
          </a:xfrm>
          <a:prstGeom prst="rect">
            <a:avLst/>
          </a:prstGeom>
        </p:spPr>
      </p:pic>
      <p:pic>
        <p:nvPicPr>
          <p:cNvPr id="1171" name="図 240"/>
          <p:cNvPicPr>
            <a:picLocks noChangeAspect="1"/>
          </p:cNvPicPr>
          <p:nvPr/>
        </p:nvPicPr>
        <p:blipFill>
          <a:blip r:embed="rId8"/>
          <a:stretch>
            <a:fillRect/>
          </a:stretch>
        </p:blipFill>
        <p:spPr>
          <a:xfrm>
            <a:off x="4016610" y="3992100"/>
            <a:ext cx="2465196" cy="2066972"/>
          </a:xfrm>
          <a:prstGeom prst="rect">
            <a:avLst/>
          </a:prstGeom>
        </p:spPr>
      </p:pic>
      <p:pic>
        <p:nvPicPr>
          <p:cNvPr id="1172" name="図 241"/>
          <p:cNvPicPr>
            <a:picLocks noChangeAspect="1"/>
          </p:cNvPicPr>
          <p:nvPr/>
        </p:nvPicPr>
        <p:blipFill>
          <a:blip r:embed="rId9"/>
          <a:stretch>
            <a:fillRect/>
          </a:stretch>
        </p:blipFill>
        <p:spPr>
          <a:xfrm>
            <a:off x="6595269" y="3992100"/>
            <a:ext cx="2427270" cy="2066972"/>
          </a:xfrm>
          <a:prstGeom prst="rect">
            <a:avLst/>
          </a:prstGeom>
        </p:spPr>
      </p:pic>
      <p:sp>
        <p:nvSpPr>
          <p:cNvPr id="1173" name="テキスト ボックス 242"/>
          <p:cNvSpPr txBox="1"/>
          <p:nvPr/>
        </p:nvSpPr>
        <p:spPr>
          <a:xfrm>
            <a:off x="4016610" y="6204522"/>
            <a:ext cx="2920537" cy="307497"/>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600" kern="100" spc="-30">
                <a:effectLst/>
                <a:latin typeface="Century" panose="02040604050505020304" pitchFamily="18" charset="0"/>
                <a:ea typeface="ＭＳ ゴシック" panose="020B0609070205080204" pitchFamily="49" charset="-128"/>
                <a:cs typeface="Times New Roman" panose="02020603050405020304" pitchFamily="18" charset="0"/>
              </a:rPr>
              <a:t>図４　５分間室温上昇幅の推移</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74" name="テキスト ボックス 243"/>
          <p:cNvSpPr txBox="1"/>
          <p:nvPr/>
        </p:nvSpPr>
        <p:spPr>
          <a:xfrm>
            <a:off x="7127735" y="6204522"/>
            <a:ext cx="1884587" cy="252439"/>
          </a:xfrm>
          <a:prstGeom prst="rect">
            <a:avLst/>
          </a:prstGeom>
          <a:noFill/>
          <a:ln w="6350">
            <a:noFill/>
          </a:ln>
          <a:effectLst/>
        </p:spPr>
        <p:txBody>
          <a:bodyPr rot="0" spcFirstLastPara="0" vertOverflow="clip" horzOverflow="clip" vert="horz" wrap="square" lIns="36000" tIns="36000" rIns="36000" bIns="36000" numCol="1" spcCol="0" rtlCol="0" fromWordArt="0" anchor="t" anchorCtr="0" forceAA="0" compatLnSpc="1">
            <a:prstTxWarp prst="textNoShape">
              <a:avLst/>
            </a:prstTxWarp>
            <a:noAutofit/>
          </a:bodyPr>
          <a:lstStyle/>
          <a:p>
            <a:pPr algn="just"/>
            <a:r>
              <a:rPr lang="ja-JP" sz="1600" kern="100" spc="-30">
                <a:effectLst/>
                <a:latin typeface="Century" panose="02040604050505020304" pitchFamily="18" charset="0"/>
                <a:ea typeface="ＭＳ ゴシック" panose="020B0609070205080204" pitchFamily="49" charset="-128"/>
                <a:cs typeface="Times New Roman" panose="02020603050405020304" pitchFamily="18" charset="0"/>
              </a:rPr>
              <a:t>図５　室温上昇率</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75" name="テキスト ボックス 244"/>
          <p:cNvSpPr txBox="1"/>
          <p:nvPr/>
        </p:nvSpPr>
        <p:spPr>
          <a:xfrm>
            <a:off x="395568" y="5956789"/>
            <a:ext cx="3623850" cy="714367"/>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併用運転の立上り速さを確認</a:t>
            </a:r>
            <a:endParaRPr lang="en-US" altLang="ja-JP"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endParaRPr>
          </a:p>
          <a:p>
            <a:pPr algn="just">
              <a:spcAft>
                <a:spcPts val="0"/>
              </a:spcAft>
            </a:pPr>
            <a:r>
              <a:rPr lang="ja-JP" altLang="en-US" sz="2000" b="1" kern="100" dirty="0">
                <a:solidFill>
                  <a:srgbClr val="0070C0"/>
                </a:solidFill>
                <a:effectLst/>
                <a:latin typeface="Century" panose="02040604050505020304" pitchFamily="18" charset="0"/>
                <a:ea typeface="ＭＳ ゴシック" panose="020B0609070205080204" pitchFamily="49" charset="-128"/>
                <a:cs typeface="Times New Roman" panose="02020603050405020304" pitchFamily="18" charset="0"/>
              </a:rPr>
              <a:t>➡冷凍サイクルの効率向上？</a:t>
            </a:r>
          </a:p>
        </p:txBody>
      </p:sp>
      <p:sp>
        <p:nvSpPr>
          <p:cNvPr id="1293" name="四角形 162"/>
          <p:cNvSpPr/>
          <p:nvPr/>
        </p:nvSpPr>
        <p:spPr>
          <a:xfrm>
            <a:off x="5290396" y="1420395"/>
            <a:ext cx="407892" cy="1117079"/>
          </a:xfrm>
          <a:prstGeom prst="rect">
            <a:avLst/>
          </a:prstGeom>
          <a:noFill/>
          <a:ln w="190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4" name="図形 163"/>
          <p:cNvSpPr/>
          <p:nvPr/>
        </p:nvSpPr>
        <p:spPr>
          <a:xfrm>
            <a:off x="5063293" y="1345197"/>
            <a:ext cx="927434" cy="150396"/>
          </a:xfrm>
          <a:prstGeom prst="rightArrow">
            <a:avLst/>
          </a:prstGeom>
          <a:noFill/>
          <a:ln w="31750" cap="flat" cmpd="sng" algn="ctr">
            <a:solidFill>
              <a:schemeClr val="tx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5" name="図形 164"/>
          <p:cNvSpPr/>
          <p:nvPr/>
        </p:nvSpPr>
        <p:spPr>
          <a:xfrm>
            <a:off x="5054940" y="1194801"/>
            <a:ext cx="1531979" cy="150396"/>
          </a:xfrm>
          <a:prstGeom prst="rightArrow">
            <a:avLst/>
          </a:prstGeom>
          <a:noFill/>
          <a:ln w="254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6" name="楕円 165"/>
          <p:cNvSpPr/>
          <p:nvPr/>
        </p:nvSpPr>
        <p:spPr>
          <a:xfrm>
            <a:off x="7394407" y="4528553"/>
            <a:ext cx="299077" cy="256603"/>
          </a:xfrm>
          <a:prstGeom prst="ellipse">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7" name="楕円 166"/>
          <p:cNvSpPr/>
          <p:nvPr/>
        </p:nvSpPr>
        <p:spPr>
          <a:xfrm>
            <a:off x="8056477" y="4528553"/>
            <a:ext cx="299077" cy="256603"/>
          </a:xfrm>
          <a:prstGeom prst="ellipse">
            <a:avLst/>
          </a:pr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8" name="楕円 167"/>
          <p:cNvSpPr/>
          <p:nvPr/>
        </p:nvSpPr>
        <p:spPr>
          <a:xfrm>
            <a:off x="4489067" y="4083843"/>
            <a:ext cx="498465" cy="1192653"/>
          </a:xfrm>
          <a:prstGeom prst="ellipse">
            <a:avLst/>
          </a:prstGeom>
          <a:noFill/>
          <a:ln w="19050" cap="flat" cmpd="sng" algn="ctr">
            <a:solidFill>
              <a:srgbClr val="00B05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99" name="楕円 168"/>
          <p:cNvSpPr/>
          <p:nvPr/>
        </p:nvSpPr>
        <p:spPr>
          <a:xfrm>
            <a:off x="4953303" y="2167814"/>
            <a:ext cx="443805" cy="504928"/>
          </a:xfrm>
          <a:prstGeom prst="ellipse">
            <a:avLst/>
          </a:prstGeom>
          <a:noFill/>
          <a:ln w="190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1" name="オーディオ 10">
            <a:hlinkClick r:id="" action="ppaction://media"/>
            <a:extLst>
              <a:ext uri="{FF2B5EF4-FFF2-40B4-BE49-F238E27FC236}">
                <a16:creationId xmlns:a16="http://schemas.microsoft.com/office/drawing/2014/main" id="{E6985A2F-FDFD-4F4C-98B8-3FE784A25A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29411353"/>
      </p:ext>
    </p:extLst>
  </p:cSld>
  <p:clrMapOvr>
    <a:masterClrMapping/>
  </p:clrMapOvr>
  <mc:AlternateContent xmlns:mc="http://schemas.openxmlformats.org/markup-compatibility/2006" xmlns:p14="http://schemas.microsoft.com/office/powerpoint/2010/main">
    <mc:Choice Requires="p14">
      <p:transition spd="slow" p14:dur="2000" advTm="97122"/>
    </mc:Choice>
    <mc:Fallback xmlns="">
      <p:transition spd="slow" advTm="9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70"/>
                                        </p:tgtEl>
                                        <p:attrNameLst>
                                          <p:attrName>style.visibility</p:attrName>
                                        </p:attrNameLst>
                                      </p:cBhvr>
                                      <p:to>
                                        <p:strVal val="visible"/>
                                      </p:to>
                                    </p:set>
                                    <p:animEffect transition="in" filter="wipe(down)">
                                      <p:cBhvr>
                                        <p:cTn id="11" dur="500"/>
                                        <p:tgtEl>
                                          <p:spTgt spid="117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69"/>
                                        </p:tgtEl>
                                        <p:attrNameLst>
                                          <p:attrName>style.visibility</p:attrName>
                                        </p:attrNameLst>
                                      </p:cBhvr>
                                      <p:to>
                                        <p:strVal val="visible"/>
                                      </p:to>
                                    </p:set>
                                    <p:animEffect transition="in" filter="barn(inVertical)">
                                      <p:cBhvr>
                                        <p:cTn id="14" dur="500"/>
                                        <p:tgtEl>
                                          <p:spTgt spid="1169"/>
                                        </p:tgtEl>
                                      </p:cBhvr>
                                    </p:animEffect>
                                  </p:childTnLst>
                                </p:cTn>
                              </p:par>
                              <p:par>
                                <p:cTn id="15" presetID="22" presetClass="entr" presetSubtype="1" fill="hold" nodeType="withEffect">
                                  <p:stCondLst>
                                    <p:cond delay="0"/>
                                  </p:stCondLst>
                                  <p:childTnLst>
                                    <p:set>
                                      <p:cBhvr>
                                        <p:cTn id="16" dur="1" fill="hold">
                                          <p:stCondLst>
                                            <p:cond delay="0"/>
                                          </p:stCondLst>
                                        </p:cTn>
                                        <p:tgtEl>
                                          <p:spTgt spid="1167">
                                            <p:txEl>
                                              <p:pRg st="0" end="0"/>
                                            </p:txEl>
                                          </p:spTgt>
                                        </p:tgtEl>
                                        <p:attrNameLst>
                                          <p:attrName>style.visibility</p:attrName>
                                        </p:attrNameLst>
                                      </p:cBhvr>
                                      <p:to>
                                        <p:strVal val="visible"/>
                                      </p:to>
                                    </p:set>
                                    <p:animEffect transition="in" filter="wipe(up)">
                                      <p:cBhvr>
                                        <p:cTn id="17" dur="500"/>
                                        <p:tgtEl>
                                          <p:spTgt spid="1167">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167">
                                            <p:txEl>
                                              <p:pRg st="1" end="1"/>
                                            </p:txEl>
                                          </p:spTgt>
                                        </p:tgtEl>
                                        <p:attrNameLst>
                                          <p:attrName>style.visibility</p:attrName>
                                        </p:attrNameLst>
                                      </p:cBhvr>
                                      <p:to>
                                        <p:strVal val="visible"/>
                                      </p:to>
                                    </p:set>
                                    <p:animEffect transition="in" filter="wipe(up)">
                                      <p:cBhvr>
                                        <p:cTn id="20" dur="500"/>
                                        <p:tgtEl>
                                          <p:spTgt spid="1167">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99"/>
                                        </p:tgtEl>
                                        <p:attrNameLst>
                                          <p:attrName>style.visibility</p:attrName>
                                        </p:attrNameLst>
                                      </p:cBhvr>
                                      <p:to>
                                        <p:strVal val="visible"/>
                                      </p:to>
                                    </p:set>
                                    <p:anim calcmode="lin" valueType="num">
                                      <p:cBhvr>
                                        <p:cTn id="23" dur="500" fill="hold"/>
                                        <p:tgtEl>
                                          <p:spTgt spid="1299"/>
                                        </p:tgtEl>
                                        <p:attrNameLst>
                                          <p:attrName>ppt_w</p:attrName>
                                        </p:attrNameLst>
                                      </p:cBhvr>
                                      <p:tavLst>
                                        <p:tav tm="0">
                                          <p:val>
                                            <p:fltVal val="0"/>
                                          </p:val>
                                        </p:tav>
                                        <p:tav tm="100000">
                                          <p:val>
                                            <p:strVal val="#ppt_w"/>
                                          </p:val>
                                        </p:tav>
                                      </p:tavLst>
                                    </p:anim>
                                    <p:anim calcmode="lin" valueType="num">
                                      <p:cBhvr>
                                        <p:cTn id="24" dur="500" fill="hold"/>
                                        <p:tgtEl>
                                          <p:spTgt spid="1299"/>
                                        </p:tgtEl>
                                        <p:attrNameLst>
                                          <p:attrName>ppt_h</p:attrName>
                                        </p:attrNameLst>
                                      </p:cBhvr>
                                      <p:tavLst>
                                        <p:tav tm="0">
                                          <p:val>
                                            <p:fltVal val="0"/>
                                          </p:val>
                                        </p:tav>
                                        <p:tav tm="100000">
                                          <p:val>
                                            <p:strVal val="#ppt_h"/>
                                          </p:val>
                                        </p:tav>
                                      </p:tavLst>
                                    </p:anim>
                                    <p:animEffect transition="in" filter="fade">
                                      <p:cBhvr>
                                        <p:cTn id="25" dur="500"/>
                                        <p:tgtEl>
                                          <p:spTgt spid="1299"/>
                                        </p:tgtEl>
                                      </p:cBhvr>
                                    </p:animEffect>
                                  </p:childTnLst>
                                </p:cTn>
                              </p:par>
                              <p:par>
                                <p:cTn id="26" presetID="22" presetClass="entr" presetSubtype="1" fill="hold" nodeType="withEffect">
                                  <p:stCondLst>
                                    <p:cond delay="0"/>
                                  </p:stCondLst>
                                  <p:childTnLst>
                                    <p:set>
                                      <p:cBhvr>
                                        <p:cTn id="27" dur="1" fill="hold">
                                          <p:stCondLst>
                                            <p:cond delay="0"/>
                                          </p:stCondLst>
                                        </p:cTn>
                                        <p:tgtEl>
                                          <p:spTgt spid="1167">
                                            <p:txEl>
                                              <p:pRg st="2" end="2"/>
                                            </p:txEl>
                                          </p:spTgt>
                                        </p:tgtEl>
                                        <p:attrNameLst>
                                          <p:attrName>style.visibility</p:attrName>
                                        </p:attrNameLst>
                                      </p:cBhvr>
                                      <p:to>
                                        <p:strVal val="visible"/>
                                      </p:to>
                                    </p:set>
                                    <p:animEffect transition="in" filter="wipe(up)">
                                      <p:cBhvr>
                                        <p:cTn id="28" dur="500"/>
                                        <p:tgtEl>
                                          <p:spTgt spid="116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93"/>
                                        </p:tgtEl>
                                        <p:attrNameLst>
                                          <p:attrName>style.visibility</p:attrName>
                                        </p:attrNameLst>
                                      </p:cBhvr>
                                      <p:to>
                                        <p:strVal val="visible"/>
                                      </p:to>
                                    </p:set>
                                    <p:anim calcmode="lin" valueType="num">
                                      <p:cBhvr>
                                        <p:cTn id="33" dur="500" fill="hold"/>
                                        <p:tgtEl>
                                          <p:spTgt spid="1293"/>
                                        </p:tgtEl>
                                        <p:attrNameLst>
                                          <p:attrName>ppt_w</p:attrName>
                                        </p:attrNameLst>
                                      </p:cBhvr>
                                      <p:tavLst>
                                        <p:tav tm="0">
                                          <p:val>
                                            <p:fltVal val="0"/>
                                          </p:val>
                                        </p:tav>
                                        <p:tav tm="100000">
                                          <p:val>
                                            <p:strVal val="#ppt_w"/>
                                          </p:val>
                                        </p:tav>
                                      </p:tavLst>
                                    </p:anim>
                                    <p:anim calcmode="lin" valueType="num">
                                      <p:cBhvr>
                                        <p:cTn id="34" dur="500" fill="hold"/>
                                        <p:tgtEl>
                                          <p:spTgt spid="1293"/>
                                        </p:tgtEl>
                                        <p:attrNameLst>
                                          <p:attrName>ppt_h</p:attrName>
                                        </p:attrNameLst>
                                      </p:cBhvr>
                                      <p:tavLst>
                                        <p:tav tm="0">
                                          <p:val>
                                            <p:fltVal val="0"/>
                                          </p:val>
                                        </p:tav>
                                        <p:tav tm="100000">
                                          <p:val>
                                            <p:strVal val="#ppt_h"/>
                                          </p:val>
                                        </p:tav>
                                      </p:tavLst>
                                    </p:anim>
                                    <p:animEffect transition="in" filter="fade">
                                      <p:cBhvr>
                                        <p:cTn id="35" dur="500"/>
                                        <p:tgtEl>
                                          <p:spTgt spid="1293"/>
                                        </p:tgtEl>
                                      </p:cBhvr>
                                    </p:animEffect>
                                  </p:childTnLst>
                                </p:cTn>
                              </p:par>
                              <p:par>
                                <p:cTn id="36" presetID="22" presetClass="entr" presetSubtype="1" fill="hold" nodeType="withEffect">
                                  <p:stCondLst>
                                    <p:cond delay="0"/>
                                  </p:stCondLst>
                                  <p:childTnLst>
                                    <p:set>
                                      <p:cBhvr>
                                        <p:cTn id="37" dur="1" fill="hold">
                                          <p:stCondLst>
                                            <p:cond delay="0"/>
                                          </p:stCondLst>
                                        </p:cTn>
                                        <p:tgtEl>
                                          <p:spTgt spid="1167">
                                            <p:txEl>
                                              <p:pRg st="3" end="3"/>
                                            </p:txEl>
                                          </p:spTgt>
                                        </p:tgtEl>
                                        <p:attrNameLst>
                                          <p:attrName>style.visibility</p:attrName>
                                        </p:attrNameLst>
                                      </p:cBhvr>
                                      <p:to>
                                        <p:strVal val="visible"/>
                                      </p:to>
                                    </p:set>
                                    <p:animEffect transition="in" filter="wipe(up)">
                                      <p:cBhvr>
                                        <p:cTn id="38" dur="500"/>
                                        <p:tgtEl>
                                          <p:spTgt spid="1167">
                                            <p:txEl>
                                              <p:pRg st="3" end="3"/>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1167">
                                            <p:txEl>
                                              <p:pRg st="4" end="4"/>
                                            </p:txEl>
                                          </p:spTgt>
                                        </p:tgtEl>
                                        <p:attrNameLst>
                                          <p:attrName>style.visibility</p:attrName>
                                        </p:attrNameLst>
                                      </p:cBhvr>
                                      <p:to>
                                        <p:strVal val="visible"/>
                                      </p:to>
                                    </p:set>
                                    <p:animEffect transition="in" filter="wipe(up)">
                                      <p:cBhvr>
                                        <p:cTn id="41" dur="500"/>
                                        <p:tgtEl>
                                          <p:spTgt spid="1167">
                                            <p:txEl>
                                              <p:pRg st="4" end="4"/>
                                            </p:txEl>
                                          </p:spTgt>
                                        </p:tgtEl>
                                      </p:cBhvr>
                                    </p:animEffect>
                                  </p:childTnLst>
                                </p:cTn>
                              </p:par>
                              <p:par>
                                <p:cTn id="42" presetID="22" presetClass="entr" presetSubtype="1" fill="hold" nodeType="withEffect">
                                  <p:stCondLst>
                                    <p:cond delay="0"/>
                                  </p:stCondLst>
                                  <p:childTnLst>
                                    <p:set>
                                      <p:cBhvr>
                                        <p:cTn id="43" dur="1" fill="hold">
                                          <p:stCondLst>
                                            <p:cond delay="0"/>
                                          </p:stCondLst>
                                        </p:cTn>
                                        <p:tgtEl>
                                          <p:spTgt spid="1167">
                                            <p:txEl>
                                              <p:pRg st="5" end="5"/>
                                            </p:txEl>
                                          </p:spTgt>
                                        </p:tgtEl>
                                        <p:attrNameLst>
                                          <p:attrName>style.visibility</p:attrName>
                                        </p:attrNameLst>
                                      </p:cBhvr>
                                      <p:to>
                                        <p:strVal val="visible"/>
                                      </p:to>
                                    </p:set>
                                    <p:animEffect transition="in" filter="wipe(up)">
                                      <p:cBhvr>
                                        <p:cTn id="44" dur="500"/>
                                        <p:tgtEl>
                                          <p:spTgt spid="116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167">
                                            <p:txEl>
                                              <p:pRg st="6" end="6"/>
                                            </p:txEl>
                                          </p:spTgt>
                                        </p:tgtEl>
                                        <p:attrNameLst>
                                          <p:attrName>style.visibility</p:attrName>
                                        </p:attrNameLst>
                                      </p:cBhvr>
                                      <p:to>
                                        <p:strVal val="visible"/>
                                      </p:to>
                                    </p:set>
                                    <p:animEffect transition="in" filter="wipe(up)">
                                      <p:cBhvr>
                                        <p:cTn id="49" dur="500"/>
                                        <p:tgtEl>
                                          <p:spTgt spid="1167">
                                            <p:txEl>
                                              <p:pRg st="6" end="6"/>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1167">
                                            <p:txEl>
                                              <p:pRg st="7" end="7"/>
                                            </p:txEl>
                                          </p:spTgt>
                                        </p:tgtEl>
                                        <p:attrNameLst>
                                          <p:attrName>style.visibility</p:attrName>
                                        </p:attrNameLst>
                                      </p:cBhvr>
                                      <p:to>
                                        <p:strVal val="visible"/>
                                      </p:to>
                                    </p:set>
                                    <p:animEffect transition="in" filter="wipe(up)">
                                      <p:cBhvr>
                                        <p:cTn id="52" dur="500"/>
                                        <p:tgtEl>
                                          <p:spTgt spid="1167">
                                            <p:txEl>
                                              <p:pRg st="7" end="7"/>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295"/>
                                        </p:tgtEl>
                                        <p:attrNameLst>
                                          <p:attrName>style.visibility</p:attrName>
                                        </p:attrNameLst>
                                      </p:cBhvr>
                                      <p:to>
                                        <p:strVal val="visible"/>
                                      </p:to>
                                    </p:set>
                                    <p:animEffect transition="in" filter="wipe(left)">
                                      <p:cBhvr>
                                        <p:cTn id="55" dur="500"/>
                                        <p:tgtEl>
                                          <p:spTgt spid="129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94"/>
                                        </p:tgtEl>
                                        <p:attrNameLst>
                                          <p:attrName>style.visibility</p:attrName>
                                        </p:attrNameLst>
                                      </p:cBhvr>
                                      <p:to>
                                        <p:strVal val="visible"/>
                                      </p:to>
                                    </p:set>
                                    <p:animEffect transition="in" filter="wipe(left)">
                                      <p:cBhvr>
                                        <p:cTn id="58" dur="500"/>
                                        <p:tgtEl>
                                          <p:spTgt spid="129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168">
                                            <p:txEl>
                                              <p:pRg st="0" end="0"/>
                                            </p:txEl>
                                          </p:spTgt>
                                        </p:tgtEl>
                                        <p:attrNameLst>
                                          <p:attrName>style.visibility</p:attrName>
                                        </p:attrNameLst>
                                      </p:cBhvr>
                                      <p:to>
                                        <p:strVal val="visible"/>
                                      </p:to>
                                    </p:set>
                                    <p:animEffect transition="in" filter="wipe(up)">
                                      <p:cBhvr>
                                        <p:cTn id="63" dur="500"/>
                                        <p:tgtEl>
                                          <p:spTgt spid="1168">
                                            <p:txEl>
                                              <p:pRg st="0" end="0"/>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1168">
                                            <p:txEl>
                                              <p:pRg st="1" end="1"/>
                                            </p:txEl>
                                          </p:spTgt>
                                        </p:tgtEl>
                                        <p:attrNameLst>
                                          <p:attrName>style.visibility</p:attrName>
                                        </p:attrNameLst>
                                      </p:cBhvr>
                                      <p:to>
                                        <p:strVal val="visible"/>
                                      </p:to>
                                    </p:set>
                                    <p:animEffect transition="in" filter="wipe(up)">
                                      <p:cBhvr>
                                        <p:cTn id="66" dur="500"/>
                                        <p:tgtEl>
                                          <p:spTgt spid="1168">
                                            <p:txEl>
                                              <p:pRg st="1" end="1"/>
                                            </p:txEl>
                                          </p:spTgt>
                                        </p:tgtEl>
                                      </p:cBhvr>
                                    </p:animEffect>
                                  </p:childTnLst>
                                </p:cTn>
                              </p:par>
                              <p:par>
                                <p:cTn id="67" presetID="22" presetClass="entr" presetSubtype="4" fill="hold" nodeType="withEffect">
                                  <p:stCondLst>
                                    <p:cond delay="0"/>
                                  </p:stCondLst>
                                  <p:childTnLst>
                                    <p:set>
                                      <p:cBhvr>
                                        <p:cTn id="68" dur="1" fill="hold">
                                          <p:stCondLst>
                                            <p:cond delay="0"/>
                                          </p:stCondLst>
                                        </p:cTn>
                                        <p:tgtEl>
                                          <p:spTgt spid="1171"/>
                                        </p:tgtEl>
                                        <p:attrNameLst>
                                          <p:attrName>style.visibility</p:attrName>
                                        </p:attrNameLst>
                                      </p:cBhvr>
                                      <p:to>
                                        <p:strVal val="visible"/>
                                      </p:to>
                                    </p:set>
                                    <p:animEffect transition="in" filter="wipe(down)">
                                      <p:cBhvr>
                                        <p:cTn id="69" dur="500"/>
                                        <p:tgtEl>
                                          <p:spTgt spid="1171"/>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173"/>
                                        </p:tgtEl>
                                        <p:attrNameLst>
                                          <p:attrName>style.visibility</p:attrName>
                                        </p:attrNameLst>
                                      </p:cBhvr>
                                      <p:to>
                                        <p:strVal val="visible"/>
                                      </p:to>
                                    </p:set>
                                    <p:animEffect transition="in" filter="barn(inVertical)">
                                      <p:cBhvr>
                                        <p:cTn id="72" dur="500"/>
                                        <p:tgtEl>
                                          <p:spTgt spid="117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298"/>
                                        </p:tgtEl>
                                        <p:attrNameLst>
                                          <p:attrName>style.visibility</p:attrName>
                                        </p:attrNameLst>
                                      </p:cBhvr>
                                      <p:to>
                                        <p:strVal val="visible"/>
                                      </p:to>
                                    </p:set>
                                    <p:anim calcmode="lin" valueType="num">
                                      <p:cBhvr>
                                        <p:cTn id="77" dur="500" fill="hold"/>
                                        <p:tgtEl>
                                          <p:spTgt spid="1298"/>
                                        </p:tgtEl>
                                        <p:attrNameLst>
                                          <p:attrName>ppt_w</p:attrName>
                                        </p:attrNameLst>
                                      </p:cBhvr>
                                      <p:tavLst>
                                        <p:tav tm="0">
                                          <p:val>
                                            <p:fltVal val="0"/>
                                          </p:val>
                                        </p:tav>
                                        <p:tav tm="100000">
                                          <p:val>
                                            <p:strVal val="#ppt_w"/>
                                          </p:val>
                                        </p:tav>
                                      </p:tavLst>
                                    </p:anim>
                                    <p:anim calcmode="lin" valueType="num">
                                      <p:cBhvr>
                                        <p:cTn id="78" dur="500" fill="hold"/>
                                        <p:tgtEl>
                                          <p:spTgt spid="1298"/>
                                        </p:tgtEl>
                                        <p:attrNameLst>
                                          <p:attrName>ppt_h</p:attrName>
                                        </p:attrNameLst>
                                      </p:cBhvr>
                                      <p:tavLst>
                                        <p:tav tm="0">
                                          <p:val>
                                            <p:fltVal val="0"/>
                                          </p:val>
                                        </p:tav>
                                        <p:tav tm="100000">
                                          <p:val>
                                            <p:strVal val="#ppt_h"/>
                                          </p:val>
                                        </p:tav>
                                      </p:tavLst>
                                    </p:anim>
                                    <p:animEffect transition="in" filter="fade">
                                      <p:cBhvr>
                                        <p:cTn id="79" dur="500"/>
                                        <p:tgtEl>
                                          <p:spTgt spid="129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168">
                                            <p:txEl>
                                              <p:pRg st="2" end="2"/>
                                            </p:txEl>
                                          </p:spTgt>
                                        </p:tgtEl>
                                        <p:attrNameLst>
                                          <p:attrName>style.visibility</p:attrName>
                                        </p:attrNameLst>
                                      </p:cBhvr>
                                      <p:to>
                                        <p:strVal val="visible"/>
                                      </p:to>
                                    </p:set>
                                    <p:animEffect transition="in" filter="wipe(up)">
                                      <p:cBhvr>
                                        <p:cTn id="84" dur="500"/>
                                        <p:tgtEl>
                                          <p:spTgt spid="1168">
                                            <p:txEl>
                                              <p:pRg st="2" end="2"/>
                                            </p:txEl>
                                          </p:spTgt>
                                        </p:tgtEl>
                                      </p:cBhvr>
                                    </p:animEffect>
                                  </p:childTnLst>
                                </p:cTn>
                              </p:par>
                              <p:par>
                                <p:cTn id="85" presetID="22" presetClass="entr" presetSubtype="1" fill="hold" nodeType="withEffect">
                                  <p:stCondLst>
                                    <p:cond delay="0"/>
                                  </p:stCondLst>
                                  <p:childTnLst>
                                    <p:set>
                                      <p:cBhvr>
                                        <p:cTn id="86" dur="1" fill="hold">
                                          <p:stCondLst>
                                            <p:cond delay="0"/>
                                          </p:stCondLst>
                                        </p:cTn>
                                        <p:tgtEl>
                                          <p:spTgt spid="1168">
                                            <p:txEl>
                                              <p:pRg st="3" end="3"/>
                                            </p:txEl>
                                          </p:spTgt>
                                        </p:tgtEl>
                                        <p:attrNameLst>
                                          <p:attrName>style.visibility</p:attrName>
                                        </p:attrNameLst>
                                      </p:cBhvr>
                                      <p:to>
                                        <p:strVal val="visible"/>
                                      </p:to>
                                    </p:set>
                                    <p:animEffect transition="in" filter="wipe(up)">
                                      <p:cBhvr>
                                        <p:cTn id="87" dur="500"/>
                                        <p:tgtEl>
                                          <p:spTgt spid="1168">
                                            <p:txEl>
                                              <p:pRg st="3" end="3"/>
                                            </p:txEl>
                                          </p:spTgt>
                                        </p:tgtEl>
                                      </p:cBhvr>
                                    </p:animEffect>
                                  </p:childTnLst>
                                </p:cTn>
                              </p:par>
                              <p:par>
                                <p:cTn id="88" presetID="22" presetClass="entr" presetSubtype="1" fill="hold" nodeType="withEffect">
                                  <p:stCondLst>
                                    <p:cond delay="0"/>
                                  </p:stCondLst>
                                  <p:childTnLst>
                                    <p:set>
                                      <p:cBhvr>
                                        <p:cTn id="89" dur="1" fill="hold">
                                          <p:stCondLst>
                                            <p:cond delay="0"/>
                                          </p:stCondLst>
                                        </p:cTn>
                                        <p:tgtEl>
                                          <p:spTgt spid="1168">
                                            <p:txEl>
                                              <p:pRg st="4" end="4"/>
                                            </p:txEl>
                                          </p:spTgt>
                                        </p:tgtEl>
                                        <p:attrNameLst>
                                          <p:attrName>style.visibility</p:attrName>
                                        </p:attrNameLst>
                                      </p:cBhvr>
                                      <p:to>
                                        <p:strVal val="visible"/>
                                      </p:to>
                                    </p:set>
                                    <p:animEffect transition="in" filter="wipe(up)">
                                      <p:cBhvr>
                                        <p:cTn id="90" dur="500"/>
                                        <p:tgtEl>
                                          <p:spTgt spid="1168">
                                            <p:txEl>
                                              <p:pRg st="4" end="4"/>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172"/>
                                        </p:tgtEl>
                                        <p:attrNameLst>
                                          <p:attrName>style.visibility</p:attrName>
                                        </p:attrNameLst>
                                      </p:cBhvr>
                                      <p:to>
                                        <p:strVal val="visible"/>
                                      </p:to>
                                    </p:set>
                                    <p:animEffect transition="in" filter="wipe(down)">
                                      <p:cBhvr>
                                        <p:cTn id="93" dur="500"/>
                                        <p:tgtEl>
                                          <p:spTgt spid="1172"/>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1174"/>
                                        </p:tgtEl>
                                        <p:attrNameLst>
                                          <p:attrName>style.visibility</p:attrName>
                                        </p:attrNameLst>
                                      </p:cBhvr>
                                      <p:to>
                                        <p:strVal val="visible"/>
                                      </p:to>
                                    </p:set>
                                    <p:animEffect transition="in" filter="barn(inVertical)">
                                      <p:cBhvr>
                                        <p:cTn id="96" dur="500"/>
                                        <p:tgtEl>
                                          <p:spTgt spid="117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296"/>
                                        </p:tgtEl>
                                        <p:attrNameLst>
                                          <p:attrName>style.visibility</p:attrName>
                                        </p:attrNameLst>
                                      </p:cBhvr>
                                      <p:to>
                                        <p:strVal val="visible"/>
                                      </p:to>
                                    </p:set>
                                    <p:anim calcmode="lin" valueType="num">
                                      <p:cBhvr>
                                        <p:cTn id="101" dur="500" fill="hold"/>
                                        <p:tgtEl>
                                          <p:spTgt spid="1296"/>
                                        </p:tgtEl>
                                        <p:attrNameLst>
                                          <p:attrName>ppt_w</p:attrName>
                                        </p:attrNameLst>
                                      </p:cBhvr>
                                      <p:tavLst>
                                        <p:tav tm="0">
                                          <p:val>
                                            <p:fltVal val="0"/>
                                          </p:val>
                                        </p:tav>
                                        <p:tav tm="100000">
                                          <p:val>
                                            <p:strVal val="#ppt_w"/>
                                          </p:val>
                                        </p:tav>
                                      </p:tavLst>
                                    </p:anim>
                                    <p:anim calcmode="lin" valueType="num">
                                      <p:cBhvr>
                                        <p:cTn id="102" dur="500" fill="hold"/>
                                        <p:tgtEl>
                                          <p:spTgt spid="1296"/>
                                        </p:tgtEl>
                                        <p:attrNameLst>
                                          <p:attrName>ppt_h</p:attrName>
                                        </p:attrNameLst>
                                      </p:cBhvr>
                                      <p:tavLst>
                                        <p:tav tm="0">
                                          <p:val>
                                            <p:fltVal val="0"/>
                                          </p:val>
                                        </p:tav>
                                        <p:tav tm="100000">
                                          <p:val>
                                            <p:strVal val="#ppt_h"/>
                                          </p:val>
                                        </p:tav>
                                      </p:tavLst>
                                    </p:anim>
                                    <p:animEffect transition="in" filter="fade">
                                      <p:cBhvr>
                                        <p:cTn id="103" dur="500"/>
                                        <p:tgtEl>
                                          <p:spTgt spid="1296"/>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297"/>
                                        </p:tgtEl>
                                        <p:attrNameLst>
                                          <p:attrName>style.visibility</p:attrName>
                                        </p:attrNameLst>
                                      </p:cBhvr>
                                      <p:to>
                                        <p:strVal val="visible"/>
                                      </p:to>
                                    </p:set>
                                    <p:anim calcmode="lin" valueType="num">
                                      <p:cBhvr>
                                        <p:cTn id="106" dur="500" fill="hold"/>
                                        <p:tgtEl>
                                          <p:spTgt spid="1297"/>
                                        </p:tgtEl>
                                        <p:attrNameLst>
                                          <p:attrName>ppt_w</p:attrName>
                                        </p:attrNameLst>
                                      </p:cBhvr>
                                      <p:tavLst>
                                        <p:tav tm="0">
                                          <p:val>
                                            <p:fltVal val="0"/>
                                          </p:val>
                                        </p:tav>
                                        <p:tav tm="100000">
                                          <p:val>
                                            <p:strVal val="#ppt_w"/>
                                          </p:val>
                                        </p:tav>
                                      </p:tavLst>
                                    </p:anim>
                                    <p:anim calcmode="lin" valueType="num">
                                      <p:cBhvr>
                                        <p:cTn id="107" dur="500" fill="hold"/>
                                        <p:tgtEl>
                                          <p:spTgt spid="1297"/>
                                        </p:tgtEl>
                                        <p:attrNameLst>
                                          <p:attrName>ppt_h</p:attrName>
                                        </p:attrNameLst>
                                      </p:cBhvr>
                                      <p:tavLst>
                                        <p:tav tm="0">
                                          <p:val>
                                            <p:fltVal val="0"/>
                                          </p:val>
                                        </p:tav>
                                        <p:tav tm="100000">
                                          <p:val>
                                            <p:strVal val="#ppt_h"/>
                                          </p:val>
                                        </p:tav>
                                      </p:tavLst>
                                    </p:anim>
                                    <p:animEffect transition="in" filter="fade">
                                      <p:cBhvr>
                                        <p:cTn id="108" dur="500"/>
                                        <p:tgtEl>
                                          <p:spTgt spid="129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175">
                                            <p:txEl>
                                              <p:pRg st="0" end="0"/>
                                            </p:txEl>
                                          </p:spTgt>
                                        </p:tgtEl>
                                        <p:attrNameLst>
                                          <p:attrName>style.visibility</p:attrName>
                                        </p:attrNameLst>
                                      </p:cBhvr>
                                      <p:to>
                                        <p:strVal val="visible"/>
                                      </p:to>
                                    </p:set>
                                    <p:animEffect transition="in" filter="wipe(left)">
                                      <p:cBhvr>
                                        <p:cTn id="113" dur="500"/>
                                        <p:tgtEl>
                                          <p:spTgt spid="1175">
                                            <p:txEl>
                                              <p:pRg st="0" end="0"/>
                                            </p:txEl>
                                          </p:spTgt>
                                        </p:tgtEl>
                                      </p:cBhvr>
                                    </p:animEffect>
                                  </p:childTnLst>
                                </p:cTn>
                              </p:par>
                              <p:par>
                                <p:cTn id="114" presetID="22" presetClass="entr" presetSubtype="8" fill="hold" nodeType="withEffect">
                                  <p:stCondLst>
                                    <p:cond delay="0"/>
                                  </p:stCondLst>
                                  <p:childTnLst>
                                    <p:set>
                                      <p:cBhvr>
                                        <p:cTn id="115" dur="1" fill="hold">
                                          <p:stCondLst>
                                            <p:cond delay="0"/>
                                          </p:stCondLst>
                                        </p:cTn>
                                        <p:tgtEl>
                                          <p:spTgt spid="1175">
                                            <p:txEl>
                                              <p:pRg st="1" end="1"/>
                                            </p:txEl>
                                          </p:spTgt>
                                        </p:tgtEl>
                                        <p:attrNameLst>
                                          <p:attrName>style.visibility</p:attrName>
                                        </p:attrNameLst>
                                      </p:cBhvr>
                                      <p:to>
                                        <p:strVal val="visible"/>
                                      </p:to>
                                    </p:set>
                                    <p:animEffect transition="in" filter="wipe(left)">
                                      <p:cBhvr>
                                        <p:cTn id="116" dur="500"/>
                                        <p:tgtEl>
                                          <p:spTgt spid="11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11"/>
                </p:tgtEl>
              </p:cMediaNode>
            </p:audio>
          </p:childTnLst>
        </p:cTn>
      </p:par>
    </p:tnLst>
    <p:bldLst>
      <p:bldP spid="1169" grpId="0" animBg="1" autoUpdateAnimBg="0"/>
      <p:bldP spid="1173" grpId="0" animBg="1" autoUpdateAnimBg="0"/>
      <p:bldP spid="1174" grpId="0" animBg="1" autoUpdateAnimBg="0"/>
      <p:bldP spid="1293" grpId="0" animBg="1" autoUpdateAnimBg="0"/>
      <p:bldP spid="1294" grpId="0" animBg="1" autoUpdateAnimBg="0"/>
      <p:bldP spid="1295" grpId="0" animBg="1" autoUpdateAnimBg="0"/>
      <p:bldP spid="1296" grpId="0" animBg="1" autoUpdateAnimBg="0"/>
      <p:bldP spid="1297" grpId="0" animBg="1" autoUpdateAnimBg="0"/>
      <p:bldP spid="1298" grpId="0" animBg="1" autoUpdateAnimBg="0"/>
      <p:bldP spid="129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1" name="図 8"/>
          <p:cNvPicPr>
            <a:picLocks noChangeAspect="1"/>
          </p:cNvPicPr>
          <p:nvPr/>
        </p:nvPicPr>
        <p:blipFill>
          <a:blip r:embed="rId6"/>
          <a:stretch>
            <a:fillRect/>
          </a:stretch>
        </p:blipFill>
        <p:spPr>
          <a:xfrm>
            <a:off x="0" y="11976"/>
            <a:ext cx="9126696" cy="671359"/>
          </a:xfrm>
          <a:prstGeom prst="rect">
            <a:avLst/>
          </a:prstGeom>
        </p:spPr>
      </p:pic>
      <p:sp>
        <p:nvSpPr>
          <p:cNvPr id="1182"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３．温熱環境の測定結果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183"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３．３　室温と上下温度差</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184" name="スライド番号プレースホルダー 6"/>
          <p:cNvSpPr>
            <a:spLocks noGrp="1"/>
          </p:cNvSpPr>
          <p:nvPr>
            <p:ph type="sldNum" sz="quarter" idx="12"/>
          </p:nvPr>
        </p:nvSpPr>
        <p:spPr>
          <a:xfrm>
            <a:off x="7041329" y="6492875"/>
            <a:ext cx="2057400" cy="365125"/>
          </a:xfrm>
        </p:spPr>
        <p:txBody>
          <a:bodyPr/>
          <a:lstStyle/>
          <a:p>
            <a:fld id="{5219290E-3DC3-454E-9062-54CDFE1E68F5}" type="slidenum">
              <a:rPr kumimoji="1" lang="ja-JP" altLang="en-US" sz="1400" smtClean="0"/>
              <a:t>6</a:t>
            </a:fld>
            <a:endParaRPr kumimoji="1" lang="ja-JP" altLang="en-US" sz="1400" dirty="0"/>
          </a:p>
        </p:txBody>
      </p:sp>
      <p:sp>
        <p:nvSpPr>
          <p:cNvPr id="1185" name="テキスト ボックス 58"/>
          <p:cNvSpPr txBox="1"/>
          <p:nvPr/>
        </p:nvSpPr>
        <p:spPr>
          <a:xfrm>
            <a:off x="526147" y="4486989"/>
            <a:ext cx="7786636" cy="2005886"/>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・設定温度の１℃違いは、実室温では0.4℃に縮小している。</a:t>
            </a:r>
          </a:p>
          <a:p>
            <a:pPr algn="just">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2000" b="1" kern="100" spc="-3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エアコン</a:t>
            </a: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単独は併用より0.5℃高い。</a:t>
            </a:r>
          </a:p>
          <a:p>
            <a:pPr algn="just">
              <a:spcAft>
                <a:spcPts val="0"/>
              </a:spcAft>
            </a:pPr>
            <a:r>
              <a:rPr lang="ja-JP" altLang="en-US" sz="2000" b="1" kern="100" spc="-3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パネル</a:t>
            </a: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の放射効果で併用が低く維持されているのかどうかは不明。</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・自動運転はしずかより0.2℃高い。</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・上下温度差は22℃では併用の方が大きいが、23℃は逆であり、　</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傾向は明確でない</a:t>
            </a:r>
          </a:p>
        </p:txBody>
      </p:sp>
      <p:sp>
        <p:nvSpPr>
          <p:cNvPr id="1186" name="テキスト ボックス 227"/>
          <p:cNvSpPr txBox="1"/>
          <p:nvPr/>
        </p:nvSpPr>
        <p:spPr>
          <a:xfrm>
            <a:off x="5247886" y="3423492"/>
            <a:ext cx="3400825" cy="304522"/>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600" kern="100" spc="-30">
                <a:effectLst/>
                <a:latin typeface="Century" panose="02040604050505020304" pitchFamily="18" charset="0"/>
                <a:ea typeface="ＭＳ ゴシック" panose="020B0609070205080204" pitchFamily="49" charset="-128"/>
                <a:cs typeface="Times New Roman" panose="02020603050405020304" pitchFamily="18" charset="0"/>
              </a:rPr>
              <a:t>図３　</a:t>
            </a:r>
            <a:r>
              <a:rPr lang="ja-JP" sz="1600" kern="100">
                <a:effectLst/>
                <a:latin typeface="Century" panose="02040604050505020304" pitchFamily="18" charset="0"/>
                <a:ea typeface="ＭＳ ゴシック" panose="020B0609070205080204" pitchFamily="49" charset="-128"/>
                <a:cs typeface="Times New Roman" panose="02020603050405020304" pitchFamily="18" charset="0"/>
              </a:rPr>
              <a:t>運転開始後の室温上昇の比較</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87" name="テキスト ボックス 242"/>
          <p:cNvSpPr txBox="1"/>
          <p:nvPr/>
        </p:nvSpPr>
        <p:spPr>
          <a:xfrm>
            <a:off x="532070" y="3732868"/>
            <a:ext cx="3731911" cy="308366"/>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1800" kern="100" spc="-30">
                <a:effectLst/>
                <a:latin typeface="Century" panose="02040604050505020304" pitchFamily="18" charset="0"/>
                <a:ea typeface="ＭＳ ゴシック" panose="020B0609070205080204" pitchFamily="49" charset="-128"/>
                <a:cs typeface="Times New Roman" panose="02020603050405020304" pitchFamily="18" charset="0"/>
              </a:rPr>
              <a:t>図６　モード別の室温と上下温度差</a:t>
            </a:r>
            <a:endParaRPr lang="ja-JP" sz="1800" kern="10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88" name="図 259"/>
          <p:cNvPicPr>
            <a:picLocks noChangeAspect="1"/>
          </p:cNvPicPr>
          <p:nvPr/>
        </p:nvPicPr>
        <p:blipFill>
          <a:blip r:embed="rId7"/>
          <a:stretch>
            <a:fillRect/>
          </a:stretch>
        </p:blipFill>
        <p:spPr>
          <a:xfrm>
            <a:off x="4419464" y="819879"/>
            <a:ext cx="4591050" cy="3295650"/>
          </a:xfrm>
          <a:prstGeom prst="rect">
            <a:avLst/>
          </a:prstGeom>
        </p:spPr>
      </p:pic>
      <p:sp>
        <p:nvSpPr>
          <p:cNvPr id="1189" name="図形 260"/>
          <p:cNvSpPr/>
          <p:nvPr/>
        </p:nvSpPr>
        <p:spPr>
          <a:xfrm>
            <a:off x="6020169" y="1236883"/>
            <a:ext cx="696628" cy="343906"/>
          </a:xfrm>
          <a:prstGeom prst="wedgeRectCallout">
            <a:avLst>
              <a:gd name="adj1" fmla="val 12916"/>
              <a:gd name="adj2" fmla="val 148457"/>
            </a:avLst>
          </a:prstGeom>
          <a:noFill/>
          <a:ln w="12700" cap="flat" cmpd="sng" algn="ctr">
            <a:solidFill>
              <a:schemeClr val="accent1">
                <a:shade val="50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anchor="ctr"/>
          <a:lstStyle/>
          <a:p>
            <a:pPr algn="ctr">
              <a:lnSpc>
                <a:spcPts val="1000"/>
              </a:lnSpc>
              <a:spcBef>
                <a:spcPts val="0"/>
              </a:spcBef>
              <a:spcAft>
                <a:spcPts val="0"/>
              </a:spcAft>
              <a:defRPr lang="ja-JP" altLang="en-US"/>
            </a:pPr>
            <a:r>
              <a:rPr lang="ja-JP" altLang="en-US" sz="1200">
                <a:solidFill>
                  <a:schemeClr val="tx1"/>
                </a:solidFill>
              </a:rPr>
              <a:t>エアコン単独</a:t>
            </a:r>
          </a:p>
        </p:txBody>
      </p:sp>
      <p:sp>
        <p:nvSpPr>
          <p:cNvPr id="1190" name="図形 261"/>
          <p:cNvSpPr/>
          <p:nvPr/>
        </p:nvSpPr>
        <p:spPr>
          <a:xfrm>
            <a:off x="6821065" y="1236883"/>
            <a:ext cx="613340" cy="343906"/>
          </a:xfrm>
          <a:prstGeom prst="wedgeRectCallout">
            <a:avLst>
              <a:gd name="adj1" fmla="val -18466"/>
              <a:gd name="adj2" fmla="val 148457"/>
            </a:avLst>
          </a:prstGeom>
          <a:noFill/>
          <a:ln w="12700" cap="flat" cmpd="sng" algn="ctr">
            <a:solidFill>
              <a:schemeClr val="accent1">
                <a:shade val="50000"/>
              </a:schemeClr>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0" anchor="ctr"/>
          <a:lstStyle/>
          <a:p>
            <a:pPr algn="ctr">
              <a:lnSpc>
                <a:spcPts val="1000"/>
              </a:lnSpc>
              <a:spcBef>
                <a:spcPts val="0"/>
              </a:spcBef>
              <a:spcAft>
                <a:spcPts val="0"/>
              </a:spcAft>
              <a:defRPr lang="ja-JP" altLang="en-US"/>
            </a:pPr>
            <a:r>
              <a:rPr lang="ja-JP" altLang="en-US" sz="1200">
                <a:solidFill>
                  <a:schemeClr val="tx1"/>
                </a:solidFill>
              </a:rPr>
              <a:t>パネル</a:t>
            </a:r>
          </a:p>
          <a:p>
            <a:pPr algn="ctr">
              <a:lnSpc>
                <a:spcPts val="1000"/>
              </a:lnSpc>
              <a:spcBef>
                <a:spcPts val="0"/>
              </a:spcBef>
              <a:spcAft>
                <a:spcPts val="0"/>
              </a:spcAft>
              <a:defRPr lang="ja-JP" altLang="en-US"/>
            </a:pPr>
            <a:r>
              <a:rPr lang="ja-JP" altLang="en-US" sz="1200">
                <a:solidFill>
                  <a:schemeClr val="tx1"/>
                </a:solidFill>
              </a:rPr>
              <a:t>併用</a:t>
            </a:r>
          </a:p>
        </p:txBody>
      </p:sp>
      <p:sp>
        <p:nvSpPr>
          <p:cNvPr id="1300" name="図形 169"/>
          <p:cNvSpPr/>
          <p:nvPr/>
        </p:nvSpPr>
        <p:spPr>
          <a:xfrm>
            <a:off x="4787566" y="3165446"/>
            <a:ext cx="1086184" cy="5160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1" name="図形 170"/>
          <p:cNvSpPr/>
          <p:nvPr/>
        </p:nvSpPr>
        <p:spPr>
          <a:xfrm>
            <a:off x="6096702" y="3173801"/>
            <a:ext cx="1086184" cy="516092"/>
          </a:xfrm>
          <a:prstGeom prst="roundRect">
            <a:avLst/>
          </a:prstGeom>
          <a:no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2" name="図形 171"/>
          <p:cNvSpPr/>
          <p:nvPr/>
        </p:nvSpPr>
        <p:spPr>
          <a:xfrm>
            <a:off x="7125327" y="3317707"/>
            <a:ext cx="1086184" cy="5160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3" name="図形 172"/>
          <p:cNvSpPr/>
          <p:nvPr/>
        </p:nvSpPr>
        <p:spPr>
          <a:xfrm>
            <a:off x="5955146" y="3317707"/>
            <a:ext cx="1086184" cy="5160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4" name="図形 173"/>
          <p:cNvSpPr/>
          <p:nvPr/>
        </p:nvSpPr>
        <p:spPr>
          <a:xfrm rot="11400000">
            <a:off x="6464584" y="1668147"/>
            <a:ext cx="342661" cy="123744"/>
          </a:xfrm>
          <a:prstGeom prst="rightArrow">
            <a:avLst/>
          </a:prstGeom>
          <a:solidFill>
            <a:srgbClr val="00B0F0"/>
          </a:solidFill>
          <a:ln w="19050" cap="flat" cmpd="sng" algn="ctr">
            <a:solidFill>
              <a:srgbClr val="0070C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5" name="図形 174"/>
          <p:cNvSpPr/>
          <p:nvPr/>
        </p:nvSpPr>
        <p:spPr>
          <a:xfrm rot="11400000">
            <a:off x="6675469" y="2054487"/>
            <a:ext cx="342661" cy="123744"/>
          </a:xfrm>
          <a:prstGeom prst="rightArrow">
            <a:avLst/>
          </a:prstGeom>
          <a:solidFill>
            <a:schemeClr val="accent4"/>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4" name="オーディオ 3">
            <a:hlinkClick r:id="" action="ppaction://media"/>
            <a:extLst>
              <a:ext uri="{FF2B5EF4-FFF2-40B4-BE49-F238E27FC236}">
                <a16:creationId xmlns:a16="http://schemas.microsoft.com/office/drawing/2014/main" id="{81727B68-DEF6-4640-9552-9135366730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529411353"/>
      </p:ext>
    </p:extLst>
  </p:cSld>
  <p:clrMapOvr>
    <a:masterClrMapping/>
  </p:clrMapOvr>
  <mc:AlternateContent xmlns:mc="http://schemas.openxmlformats.org/markup-compatibility/2006" xmlns:p14="http://schemas.microsoft.com/office/powerpoint/2010/main">
    <mc:Choice Requires="p14">
      <p:transition spd="slow" p14:dur="2000" advTm="55337"/>
    </mc:Choice>
    <mc:Fallback xmlns="">
      <p:transition spd="slow" advTm="5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85">
                                            <p:txEl>
                                              <p:pRg st="0" end="0"/>
                                            </p:txEl>
                                          </p:spTgt>
                                        </p:tgtEl>
                                        <p:attrNameLst>
                                          <p:attrName>style.visibility</p:attrName>
                                        </p:attrNameLst>
                                      </p:cBhvr>
                                      <p:to>
                                        <p:strVal val="visible"/>
                                      </p:to>
                                    </p:set>
                                    <p:animEffect transition="in" filter="wipe(left)">
                                      <p:cBhvr>
                                        <p:cTn id="11" dur="500"/>
                                        <p:tgtEl>
                                          <p:spTgt spid="1185">
                                            <p:txEl>
                                              <p:pRg st="0" end="0"/>
                                            </p:txEl>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302"/>
                                        </p:tgtEl>
                                        <p:attrNameLst>
                                          <p:attrName>style.visibility</p:attrName>
                                        </p:attrNameLst>
                                      </p:cBhvr>
                                      <p:to>
                                        <p:strVal val="visible"/>
                                      </p:to>
                                    </p:set>
                                    <p:anim calcmode="lin" valueType="num">
                                      <p:cBhvr>
                                        <p:cTn id="14" dur="500" fill="hold"/>
                                        <p:tgtEl>
                                          <p:spTgt spid="1302"/>
                                        </p:tgtEl>
                                        <p:attrNameLst>
                                          <p:attrName>ppt_w</p:attrName>
                                        </p:attrNameLst>
                                      </p:cBhvr>
                                      <p:tavLst>
                                        <p:tav tm="0">
                                          <p:val>
                                            <p:fltVal val="0"/>
                                          </p:val>
                                        </p:tav>
                                        <p:tav tm="100000">
                                          <p:val>
                                            <p:strVal val="#ppt_w"/>
                                          </p:val>
                                        </p:tav>
                                      </p:tavLst>
                                    </p:anim>
                                    <p:anim calcmode="lin" valueType="num">
                                      <p:cBhvr>
                                        <p:cTn id="15" dur="500" fill="hold"/>
                                        <p:tgtEl>
                                          <p:spTgt spid="1302"/>
                                        </p:tgtEl>
                                        <p:attrNameLst>
                                          <p:attrName>ppt_h</p:attrName>
                                        </p:attrNameLst>
                                      </p:cBhvr>
                                      <p:tavLst>
                                        <p:tav tm="0">
                                          <p:val>
                                            <p:fltVal val="0"/>
                                          </p:val>
                                        </p:tav>
                                        <p:tav tm="100000">
                                          <p:val>
                                            <p:strVal val="#ppt_h"/>
                                          </p:val>
                                        </p:tav>
                                      </p:tavLst>
                                    </p:anim>
                                    <p:animEffect transition="in" filter="fade">
                                      <p:cBhvr>
                                        <p:cTn id="16" dur="500"/>
                                        <p:tgtEl>
                                          <p:spTgt spid="130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03"/>
                                        </p:tgtEl>
                                        <p:attrNameLst>
                                          <p:attrName>style.visibility</p:attrName>
                                        </p:attrNameLst>
                                      </p:cBhvr>
                                      <p:to>
                                        <p:strVal val="visible"/>
                                      </p:to>
                                    </p:set>
                                    <p:anim calcmode="lin" valueType="num">
                                      <p:cBhvr>
                                        <p:cTn id="19" dur="500" fill="hold"/>
                                        <p:tgtEl>
                                          <p:spTgt spid="1303"/>
                                        </p:tgtEl>
                                        <p:attrNameLst>
                                          <p:attrName>ppt_w</p:attrName>
                                        </p:attrNameLst>
                                      </p:cBhvr>
                                      <p:tavLst>
                                        <p:tav tm="0">
                                          <p:val>
                                            <p:fltVal val="0"/>
                                          </p:val>
                                        </p:tav>
                                        <p:tav tm="100000">
                                          <p:val>
                                            <p:strVal val="#ppt_w"/>
                                          </p:val>
                                        </p:tav>
                                      </p:tavLst>
                                    </p:anim>
                                    <p:anim calcmode="lin" valueType="num">
                                      <p:cBhvr>
                                        <p:cTn id="20" dur="500" fill="hold"/>
                                        <p:tgtEl>
                                          <p:spTgt spid="1303"/>
                                        </p:tgtEl>
                                        <p:attrNameLst>
                                          <p:attrName>ppt_h</p:attrName>
                                        </p:attrNameLst>
                                      </p:cBhvr>
                                      <p:tavLst>
                                        <p:tav tm="0">
                                          <p:val>
                                            <p:fltVal val="0"/>
                                          </p:val>
                                        </p:tav>
                                        <p:tav tm="100000">
                                          <p:val>
                                            <p:strVal val="#ppt_h"/>
                                          </p:val>
                                        </p:tav>
                                      </p:tavLst>
                                    </p:anim>
                                    <p:animEffect transition="in" filter="fade">
                                      <p:cBhvr>
                                        <p:cTn id="21" dur="500"/>
                                        <p:tgtEl>
                                          <p:spTgt spid="130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85">
                                            <p:txEl>
                                              <p:pRg st="1" end="1"/>
                                            </p:txEl>
                                          </p:spTgt>
                                        </p:tgtEl>
                                        <p:attrNameLst>
                                          <p:attrName>style.visibility</p:attrName>
                                        </p:attrNameLst>
                                      </p:cBhvr>
                                      <p:to>
                                        <p:strVal val="visible"/>
                                      </p:to>
                                    </p:set>
                                    <p:animEffect transition="in" filter="wipe(left)">
                                      <p:cBhvr>
                                        <p:cTn id="26" dur="500"/>
                                        <p:tgtEl>
                                          <p:spTgt spid="1185">
                                            <p:txEl>
                                              <p:pRg st="1" end="1"/>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1185">
                                            <p:txEl>
                                              <p:pRg st="2" end="2"/>
                                            </p:txEl>
                                          </p:spTgt>
                                        </p:tgtEl>
                                        <p:attrNameLst>
                                          <p:attrName>style.visibility</p:attrName>
                                        </p:attrNameLst>
                                      </p:cBhvr>
                                      <p:to>
                                        <p:strVal val="visible"/>
                                      </p:to>
                                    </p:set>
                                    <p:animEffect transition="in" filter="wipe(left)">
                                      <p:cBhvr>
                                        <p:cTn id="29" dur="500"/>
                                        <p:tgtEl>
                                          <p:spTgt spid="1185">
                                            <p:txEl>
                                              <p:pRg st="2" end="2"/>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04"/>
                                        </p:tgtEl>
                                        <p:attrNameLst>
                                          <p:attrName>style.visibility</p:attrName>
                                        </p:attrNameLst>
                                      </p:cBhvr>
                                      <p:to>
                                        <p:strVal val="visible"/>
                                      </p:to>
                                    </p:set>
                                    <p:animEffect transition="in" filter="wipe(left)">
                                      <p:cBhvr>
                                        <p:cTn id="32" dur="500"/>
                                        <p:tgtEl>
                                          <p:spTgt spid="130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05"/>
                                        </p:tgtEl>
                                        <p:attrNameLst>
                                          <p:attrName>style.visibility</p:attrName>
                                        </p:attrNameLst>
                                      </p:cBhvr>
                                      <p:to>
                                        <p:strVal val="visible"/>
                                      </p:to>
                                    </p:set>
                                    <p:animEffect transition="in" filter="wipe(left)">
                                      <p:cBhvr>
                                        <p:cTn id="35" dur="500"/>
                                        <p:tgtEl>
                                          <p:spTgt spid="1305"/>
                                        </p:tgtEl>
                                      </p:cBhvr>
                                    </p:animEffect>
                                  </p:childTnLst>
                                </p:cTn>
                              </p:par>
                              <p:par>
                                <p:cTn id="36" presetID="1" presetClass="exit" presetSubtype="0" fill="hold" grpId="1" nodeType="withEffect">
                                  <p:stCondLst>
                                    <p:cond delay="0"/>
                                  </p:stCondLst>
                                  <p:childTnLst>
                                    <p:set>
                                      <p:cBhvr>
                                        <p:cTn id="37" fill="hold">
                                          <p:stCondLst>
                                            <p:cond delay="0"/>
                                          </p:stCondLst>
                                        </p:cTn>
                                        <p:tgtEl>
                                          <p:spTgt spid="130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30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85">
                                            <p:txEl>
                                              <p:pRg st="3" end="3"/>
                                            </p:txEl>
                                          </p:spTgt>
                                        </p:tgtEl>
                                        <p:attrNameLst>
                                          <p:attrName>style.visibility</p:attrName>
                                        </p:attrNameLst>
                                      </p:cBhvr>
                                      <p:to>
                                        <p:strVal val="visible"/>
                                      </p:to>
                                    </p:set>
                                    <p:animEffect transition="in" filter="wipe(left)">
                                      <p:cBhvr>
                                        <p:cTn id="44" dur="500"/>
                                        <p:tgtEl>
                                          <p:spTgt spid="1185">
                                            <p:txEl>
                                              <p:pRg st="3" end="3"/>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00"/>
                                        </p:tgtEl>
                                        <p:attrNameLst>
                                          <p:attrName>style.visibility</p:attrName>
                                        </p:attrNameLst>
                                      </p:cBhvr>
                                      <p:to>
                                        <p:strVal val="visible"/>
                                      </p:to>
                                    </p:set>
                                    <p:anim calcmode="lin" valueType="num">
                                      <p:cBhvr>
                                        <p:cTn id="47" dur="500" fill="hold"/>
                                        <p:tgtEl>
                                          <p:spTgt spid="1300"/>
                                        </p:tgtEl>
                                        <p:attrNameLst>
                                          <p:attrName>ppt_w</p:attrName>
                                        </p:attrNameLst>
                                      </p:cBhvr>
                                      <p:tavLst>
                                        <p:tav tm="0">
                                          <p:val>
                                            <p:fltVal val="0"/>
                                          </p:val>
                                        </p:tav>
                                        <p:tav tm="100000">
                                          <p:val>
                                            <p:strVal val="#ppt_w"/>
                                          </p:val>
                                        </p:tav>
                                      </p:tavLst>
                                    </p:anim>
                                    <p:anim calcmode="lin" valueType="num">
                                      <p:cBhvr>
                                        <p:cTn id="48" dur="500" fill="hold"/>
                                        <p:tgtEl>
                                          <p:spTgt spid="1300"/>
                                        </p:tgtEl>
                                        <p:attrNameLst>
                                          <p:attrName>ppt_h</p:attrName>
                                        </p:attrNameLst>
                                      </p:cBhvr>
                                      <p:tavLst>
                                        <p:tav tm="0">
                                          <p:val>
                                            <p:fltVal val="0"/>
                                          </p:val>
                                        </p:tav>
                                        <p:tav tm="100000">
                                          <p:val>
                                            <p:strVal val="#ppt_h"/>
                                          </p:val>
                                        </p:tav>
                                      </p:tavLst>
                                    </p:anim>
                                    <p:animEffect transition="in" filter="fade">
                                      <p:cBhvr>
                                        <p:cTn id="49" dur="500"/>
                                        <p:tgtEl>
                                          <p:spTgt spid="130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301"/>
                                        </p:tgtEl>
                                        <p:attrNameLst>
                                          <p:attrName>style.visibility</p:attrName>
                                        </p:attrNameLst>
                                      </p:cBhvr>
                                      <p:to>
                                        <p:strVal val="visible"/>
                                      </p:to>
                                    </p:set>
                                    <p:anim calcmode="lin" valueType="num">
                                      <p:cBhvr>
                                        <p:cTn id="52" dur="500" fill="hold"/>
                                        <p:tgtEl>
                                          <p:spTgt spid="1301"/>
                                        </p:tgtEl>
                                        <p:attrNameLst>
                                          <p:attrName>ppt_w</p:attrName>
                                        </p:attrNameLst>
                                      </p:cBhvr>
                                      <p:tavLst>
                                        <p:tav tm="0">
                                          <p:val>
                                            <p:fltVal val="0"/>
                                          </p:val>
                                        </p:tav>
                                        <p:tav tm="100000">
                                          <p:val>
                                            <p:strVal val="#ppt_w"/>
                                          </p:val>
                                        </p:tav>
                                      </p:tavLst>
                                    </p:anim>
                                    <p:anim calcmode="lin" valueType="num">
                                      <p:cBhvr>
                                        <p:cTn id="53" dur="500" fill="hold"/>
                                        <p:tgtEl>
                                          <p:spTgt spid="1301"/>
                                        </p:tgtEl>
                                        <p:attrNameLst>
                                          <p:attrName>ppt_h</p:attrName>
                                        </p:attrNameLst>
                                      </p:cBhvr>
                                      <p:tavLst>
                                        <p:tav tm="0">
                                          <p:val>
                                            <p:fltVal val="0"/>
                                          </p:val>
                                        </p:tav>
                                        <p:tav tm="100000">
                                          <p:val>
                                            <p:strVal val="#ppt_h"/>
                                          </p:val>
                                        </p:tav>
                                      </p:tavLst>
                                    </p:anim>
                                    <p:animEffect transition="in" filter="fade">
                                      <p:cBhvr>
                                        <p:cTn id="54" dur="500"/>
                                        <p:tgtEl>
                                          <p:spTgt spid="130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85">
                                            <p:txEl>
                                              <p:pRg st="4" end="4"/>
                                            </p:txEl>
                                          </p:spTgt>
                                        </p:tgtEl>
                                        <p:attrNameLst>
                                          <p:attrName>style.visibility</p:attrName>
                                        </p:attrNameLst>
                                      </p:cBhvr>
                                      <p:to>
                                        <p:strVal val="visible"/>
                                      </p:to>
                                    </p:set>
                                    <p:animEffect transition="in" filter="wipe(left)">
                                      <p:cBhvr>
                                        <p:cTn id="59" dur="500"/>
                                        <p:tgtEl>
                                          <p:spTgt spid="1185">
                                            <p:txEl>
                                              <p:pRg st="4" end="4"/>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1185">
                                            <p:txEl>
                                              <p:pRg st="5" end="5"/>
                                            </p:txEl>
                                          </p:spTgt>
                                        </p:tgtEl>
                                        <p:attrNameLst>
                                          <p:attrName>style.visibility</p:attrName>
                                        </p:attrNameLst>
                                      </p:cBhvr>
                                      <p:to>
                                        <p:strVal val="visible"/>
                                      </p:to>
                                    </p:set>
                                    <p:animEffect transition="in" filter="wipe(left)">
                                      <p:cBhvr>
                                        <p:cTn id="62" dur="500"/>
                                        <p:tgtEl>
                                          <p:spTgt spid="118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1300" grpId="0" animBg="1" autoUpdateAnimBg="0"/>
      <p:bldP spid="1301" grpId="0" animBg="1" autoUpdateAnimBg="0"/>
      <p:bldP spid="1302" grpId="0" animBg="1" autoUpdateAnimBg="0"/>
      <p:bldP spid="1302" grpId="1" animBg="1" autoUpdateAnimBg="0"/>
      <p:bldP spid="1303" grpId="0" animBg="1" autoUpdateAnimBg="0"/>
      <p:bldP spid="1303" grpId="1" animBg="1" autoUpdateAnimBg="0"/>
      <p:bldP spid="1304" grpId="0" animBg="1" autoUpdateAnimBg="0"/>
      <p:bldP spid="130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テキスト ボックス 264"/>
          <p:cNvSpPr txBox="1"/>
          <p:nvPr/>
        </p:nvSpPr>
        <p:spPr>
          <a:xfrm>
            <a:off x="547088" y="1365456"/>
            <a:ext cx="8325055" cy="2408134"/>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・冷房停止時には、上下温度差は小さいが黒球温度差が大きく、放射</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環境が良くない（周壁表面温度が高い）ことがわかる。</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・冷房運転で黒球温度差は縮小し、放射環境の改善がみられる。</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・冷房時の黒球温度差は、わずかに（0.1℃）併用の方が小さい。内外温度差</a:t>
            </a: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の大きさも考慮すると、放射パネルの効果が示唆される。</a:t>
            </a:r>
          </a:p>
          <a:p>
            <a:pPr algn="just">
              <a:lnSpc>
                <a:spcPct val="100000"/>
              </a:lnSpc>
              <a:spcBef>
                <a:spcPts val="600"/>
              </a:spcBef>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・単独と併用の比較では、単独運転が室温は低め。</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（暖房時にも単独の方が高めであり、同様の傾向）</a:t>
            </a:r>
          </a:p>
        </p:txBody>
      </p:sp>
      <p:pic>
        <p:nvPicPr>
          <p:cNvPr id="1197" name="図 8"/>
          <p:cNvPicPr>
            <a:picLocks noChangeAspect="1"/>
          </p:cNvPicPr>
          <p:nvPr/>
        </p:nvPicPr>
        <p:blipFill>
          <a:blip r:embed="rId6"/>
          <a:stretch>
            <a:fillRect/>
          </a:stretch>
        </p:blipFill>
        <p:spPr>
          <a:xfrm>
            <a:off x="0" y="11976"/>
            <a:ext cx="9126696" cy="671359"/>
          </a:xfrm>
          <a:prstGeom prst="rect">
            <a:avLst/>
          </a:prstGeom>
        </p:spPr>
      </p:pic>
      <p:sp>
        <p:nvSpPr>
          <p:cNvPr id="1198"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３．温熱環境の測定結果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199"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３．４　黒球温度と放射環境</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00"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7</a:t>
            </a:fld>
            <a:endParaRPr kumimoji="1" lang="ja-JP" altLang="en-US" sz="1400" dirty="0"/>
          </a:p>
        </p:txBody>
      </p:sp>
      <p:pic>
        <p:nvPicPr>
          <p:cNvPr id="1201" name="図 262"/>
          <p:cNvPicPr>
            <a:picLocks noChangeAspect="1"/>
          </p:cNvPicPr>
          <p:nvPr/>
        </p:nvPicPr>
        <p:blipFill>
          <a:blip r:embed="rId7"/>
          <a:stretch>
            <a:fillRect/>
          </a:stretch>
        </p:blipFill>
        <p:spPr>
          <a:xfrm>
            <a:off x="1392946" y="4458466"/>
            <a:ext cx="6242617" cy="2045679"/>
          </a:xfrm>
          <a:prstGeom prst="rect">
            <a:avLst/>
          </a:prstGeom>
          <a:noFill/>
          <a:ln>
            <a:noFill/>
          </a:ln>
        </p:spPr>
      </p:pic>
      <p:sp>
        <p:nvSpPr>
          <p:cNvPr id="1202" name="テキスト ボックス 263"/>
          <p:cNvSpPr txBox="1"/>
          <p:nvPr/>
        </p:nvSpPr>
        <p:spPr>
          <a:xfrm>
            <a:off x="2054875" y="4083999"/>
            <a:ext cx="5351159" cy="374467"/>
          </a:xfrm>
          <a:prstGeom prst="rect">
            <a:avLst/>
          </a:prstGeom>
          <a:noFill/>
          <a:ln w="6350">
            <a:noFill/>
          </a:ln>
          <a:effectLst/>
        </p:spPr>
        <p:txBody>
          <a:bodyPr rot="0" spcFirstLastPara="0" vertOverflow="clip" horzOverflow="clip" vert="horz" wrap="square" lIns="0" tIns="0" rIns="0" bIns="0" numCol="1" spcCol="0" rtlCol="0" fromWordArt="0" anchor="t" anchorCtr="0" forceAA="0" compatLnSpc="1">
            <a:prstTxWarp prst="textNoShape">
              <a:avLst/>
            </a:prstTxWarp>
            <a:noAutofit/>
          </a:bodyPr>
          <a:lstStyle/>
          <a:p>
            <a:pPr algn="just"/>
            <a:r>
              <a:rPr lang="ja-JP" sz="2000" kern="100" spc="-30">
                <a:effectLst/>
                <a:latin typeface="Century" panose="02040604050505020304" pitchFamily="18" charset="0"/>
                <a:ea typeface="ＭＳ ゴシック" panose="020B0609070205080204" pitchFamily="49" charset="-128"/>
                <a:cs typeface="Times New Roman" panose="02020603050405020304" pitchFamily="18" charset="0"/>
              </a:rPr>
              <a:t>表１　冷房期における温熱環境等の状況</a:t>
            </a:r>
            <a:endParaRPr lang="ja-JP" sz="2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06" name="図形 175"/>
          <p:cNvSpPr/>
          <p:nvPr/>
        </p:nvSpPr>
        <p:spPr>
          <a:xfrm>
            <a:off x="5554605" y="4457455"/>
            <a:ext cx="676776" cy="676842"/>
          </a:xfrm>
          <a:prstGeom prst="roundRect">
            <a:avLst/>
          </a:prstGeom>
          <a:noFill/>
          <a:ln w="38100" cap="flat" cmpd="sng" algn="ctr">
            <a:solidFill>
              <a:schemeClr val="accent2"/>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7" name="図形 176"/>
          <p:cNvSpPr/>
          <p:nvPr/>
        </p:nvSpPr>
        <p:spPr>
          <a:xfrm>
            <a:off x="6258361" y="4457429"/>
            <a:ext cx="651710" cy="681060"/>
          </a:xfrm>
          <a:prstGeom prst="roundRect">
            <a:avLst/>
          </a:prstGeom>
          <a:noFill/>
          <a:ln w="317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8" name="図形 177"/>
          <p:cNvSpPr/>
          <p:nvPr/>
        </p:nvSpPr>
        <p:spPr>
          <a:xfrm>
            <a:off x="5552893" y="5132227"/>
            <a:ext cx="678421" cy="342647"/>
          </a:xfrm>
          <a:prstGeom prst="roundRect">
            <a:avLst/>
          </a:prstGeom>
          <a:noFill/>
          <a:ln w="317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09" name="図形 178"/>
          <p:cNvSpPr/>
          <p:nvPr/>
        </p:nvSpPr>
        <p:spPr>
          <a:xfrm>
            <a:off x="5571316" y="5813608"/>
            <a:ext cx="651710" cy="342302"/>
          </a:xfrm>
          <a:prstGeom prst="roundRect">
            <a:avLst/>
          </a:prstGeom>
          <a:noFill/>
          <a:ln w="44450" cap="flat" cmpd="sng" algn="ctr">
            <a:solidFill>
              <a:schemeClr val="accent2"/>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10" name="図形 179"/>
          <p:cNvSpPr/>
          <p:nvPr/>
        </p:nvSpPr>
        <p:spPr>
          <a:xfrm>
            <a:off x="4188400" y="5139611"/>
            <a:ext cx="651710" cy="334388"/>
          </a:xfrm>
          <a:prstGeom prst="roundRect">
            <a:avLst/>
          </a:prstGeom>
          <a:noFill/>
          <a:ln w="317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11" name="図形 180"/>
          <p:cNvSpPr/>
          <p:nvPr/>
        </p:nvSpPr>
        <p:spPr>
          <a:xfrm>
            <a:off x="4188400" y="5813799"/>
            <a:ext cx="651710" cy="342175"/>
          </a:xfrm>
          <a:prstGeom prst="roundRect">
            <a:avLst/>
          </a:prstGeom>
          <a:noFill/>
          <a:ln w="44450" cap="flat" cmpd="sng" algn="ctr">
            <a:solidFill>
              <a:schemeClr val="accent2"/>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12" name="図形 181"/>
          <p:cNvSpPr/>
          <p:nvPr/>
        </p:nvSpPr>
        <p:spPr>
          <a:xfrm>
            <a:off x="6940432" y="5139611"/>
            <a:ext cx="678421" cy="342647"/>
          </a:xfrm>
          <a:prstGeom prst="roundRect">
            <a:avLst/>
          </a:prstGeom>
          <a:noFill/>
          <a:ln w="317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13" name="図形 182"/>
          <p:cNvSpPr/>
          <p:nvPr/>
        </p:nvSpPr>
        <p:spPr>
          <a:xfrm>
            <a:off x="6950500" y="5820992"/>
            <a:ext cx="651710" cy="342302"/>
          </a:xfrm>
          <a:prstGeom prst="roundRect">
            <a:avLst/>
          </a:prstGeom>
          <a:noFill/>
          <a:ln w="44450" cap="flat" cmpd="sng" algn="ctr">
            <a:solidFill>
              <a:schemeClr val="accent2"/>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4" name="オーディオ 3">
            <a:hlinkClick r:id="" action="ppaction://media"/>
            <a:extLst>
              <a:ext uri="{FF2B5EF4-FFF2-40B4-BE49-F238E27FC236}">
                <a16:creationId xmlns:a16="http://schemas.microsoft.com/office/drawing/2014/main" id="{1D57E5E8-755D-4ED9-A080-D8213C7B16E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110352123"/>
      </p:ext>
    </p:extLst>
  </p:cSld>
  <p:clrMapOvr>
    <a:masterClrMapping/>
  </p:clrMapOvr>
  <mc:AlternateContent xmlns:mc="http://schemas.openxmlformats.org/markup-compatibility/2006" xmlns:p14="http://schemas.microsoft.com/office/powerpoint/2010/main">
    <mc:Choice Requires="p14">
      <p:transition spd="slow" p14:dur="2000" advTm="60243"/>
    </mc:Choice>
    <mc:Fallback xmlns="">
      <p:transition spd="slow" advTm="6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96">
                                            <p:txEl>
                                              <p:pRg st="0" end="0"/>
                                            </p:txEl>
                                          </p:spTgt>
                                        </p:tgtEl>
                                        <p:attrNameLst>
                                          <p:attrName>style.visibility</p:attrName>
                                        </p:attrNameLst>
                                      </p:cBhvr>
                                      <p:to>
                                        <p:strVal val="visible"/>
                                      </p:to>
                                    </p:set>
                                    <p:animEffect transition="in" filter="wipe(up)">
                                      <p:cBhvr>
                                        <p:cTn id="11" dur="500"/>
                                        <p:tgtEl>
                                          <p:spTgt spid="1196">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196">
                                            <p:txEl>
                                              <p:pRg st="1" end="1"/>
                                            </p:txEl>
                                          </p:spTgt>
                                        </p:tgtEl>
                                        <p:attrNameLst>
                                          <p:attrName>style.visibility</p:attrName>
                                        </p:attrNameLst>
                                      </p:cBhvr>
                                      <p:to>
                                        <p:strVal val="visible"/>
                                      </p:to>
                                    </p:set>
                                    <p:animEffect transition="in" filter="wipe(up)">
                                      <p:cBhvr>
                                        <p:cTn id="14" dur="500"/>
                                        <p:tgtEl>
                                          <p:spTgt spid="1196">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06"/>
                                        </p:tgtEl>
                                        <p:attrNameLst>
                                          <p:attrName>style.visibility</p:attrName>
                                        </p:attrNameLst>
                                      </p:cBhvr>
                                      <p:to>
                                        <p:strVal val="visible"/>
                                      </p:to>
                                    </p:set>
                                    <p:anim calcmode="lin" valueType="num">
                                      <p:cBhvr>
                                        <p:cTn id="17" dur="500" fill="hold"/>
                                        <p:tgtEl>
                                          <p:spTgt spid="1306"/>
                                        </p:tgtEl>
                                        <p:attrNameLst>
                                          <p:attrName>ppt_w</p:attrName>
                                        </p:attrNameLst>
                                      </p:cBhvr>
                                      <p:tavLst>
                                        <p:tav tm="0">
                                          <p:val>
                                            <p:fltVal val="0"/>
                                          </p:val>
                                        </p:tav>
                                        <p:tav tm="100000">
                                          <p:val>
                                            <p:strVal val="#ppt_w"/>
                                          </p:val>
                                        </p:tav>
                                      </p:tavLst>
                                    </p:anim>
                                    <p:anim calcmode="lin" valueType="num">
                                      <p:cBhvr>
                                        <p:cTn id="18" dur="500" fill="hold"/>
                                        <p:tgtEl>
                                          <p:spTgt spid="1306"/>
                                        </p:tgtEl>
                                        <p:attrNameLst>
                                          <p:attrName>ppt_h</p:attrName>
                                        </p:attrNameLst>
                                      </p:cBhvr>
                                      <p:tavLst>
                                        <p:tav tm="0">
                                          <p:val>
                                            <p:fltVal val="0"/>
                                          </p:val>
                                        </p:tav>
                                        <p:tav tm="100000">
                                          <p:val>
                                            <p:strVal val="#ppt_h"/>
                                          </p:val>
                                        </p:tav>
                                      </p:tavLst>
                                    </p:anim>
                                    <p:animEffect transition="in" filter="fade">
                                      <p:cBhvr>
                                        <p:cTn id="19" dur="500"/>
                                        <p:tgtEl>
                                          <p:spTgt spid="130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07"/>
                                        </p:tgtEl>
                                        <p:attrNameLst>
                                          <p:attrName>style.visibility</p:attrName>
                                        </p:attrNameLst>
                                      </p:cBhvr>
                                      <p:to>
                                        <p:strVal val="visible"/>
                                      </p:to>
                                    </p:set>
                                    <p:anim calcmode="lin" valueType="num">
                                      <p:cBhvr>
                                        <p:cTn id="22" dur="500" fill="hold"/>
                                        <p:tgtEl>
                                          <p:spTgt spid="1307"/>
                                        </p:tgtEl>
                                        <p:attrNameLst>
                                          <p:attrName>ppt_w</p:attrName>
                                        </p:attrNameLst>
                                      </p:cBhvr>
                                      <p:tavLst>
                                        <p:tav tm="0">
                                          <p:val>
                                            <p:fltVal val="0"/>
                                          </p:val>
                                        </p:tav>
                                        <p:tav tm="100000">
                                          <p:val>
                                            <p:strVal val="#ppt_w"/>
                                          </p:val>
                                        </p:tav>
                                      </p:tavLst>
                                    </p:anim>
                                    <p:anim calcmode="lin" valueType="num">
                                      <p:cBhvr>
                                        <p:cTn id="23" dur="500" fill="hold"/>
                                        <p:tgtEl>
                                          <p:spTgt spid="1307"/>
                                        </p:tgtEl>
                                        <p:attrNameLst>
                                          <p:attrName>ppt_h</p:attrName>
                                        </p:attrNameLst>
                                      </p:cBhvr>
                                      <p:tavLst>
                                        <p:tav tm="0">
                                          <p:val>
                                            <p:fltVal val="0"/>
                                          </p:val>
                                        </p:tav>
                                        <p:tav tm="100000">
                                          <p:val>
                                            <p:strVal val="#ppt_h"/>
                                          </p:val>
                                        </p:tav>
                                      </p:tavLst>
                                    </p:anim>
                                    <p:animEffect transition="in" filter="fade">
                                      <p:cBhvr>
                                        <p:cTn id="24" dur="500"/>
                                        <p:tgtEl>
                                          <p:spTgt spid="130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96">
                                            <p:txEl>
                                              <p:pRg st="2" end="2"/>
                                            </p:txEl>
                                          </p:spTgt>
                                        </p:tgtEl>
                                        <p:attrNameLst>
                                          <p:attrName>style.visibility</p:attrName>
                                        </p:attrNameLst>
                                      </p:cBhvr>
                                      <p:to>
                                        <p:strVal val="visible"/>
                                      </p:to>
                                    </p:set>
                                    <p:animEffect transition="in" filter="wipe(left)">
                                      <p:cBhvr>
                                        <p:cTn id="29" dur="500"/>
                                        <p:tgtEl>
                                          <p:spTgt spid="1196">
                                            <p:txEl>
                                              <p:pRg st="2" end="2"/>
                                            </p:txEl>
                                          </p:spTgt>
                                        </p:tgtEl>
                                      </p:cBhvr>
                                    </p:animEffect>
                                  </p:childTnLst>
                                </p:cTn>
                              </p:par>
                              <p:par>
                                <p:cTn id="30" presetID="1" presetClass="exit" presetSubtype="0" fill="hold" grpId="1" nodeType="withEffect">
                                  <p:stCondLst>
                                    <p:cond delay="0"/>
                                  </p:stCondLst>
                                  <p:childTnLst>
                                    <p:set>
                                      <p:cBhvr>
                                        <p:cTn id="31" fill="hold">
                                          <p:stCondLst>
                                            <p:cond delay="0"/>
                                          </p:stCondLst>
                                        </p:cTn>
                                        <p:tgtEl>
                                          <p:spTgt spid="1307"/>
                                        </p:tgtEl>
                                        <p:attrNameLst>
                                          <p:attrName>style.visibility</p:attrName>
                                        </p:attrNameLst>
                                      </p:cBhvr>
                                      <p:to>
                                        <p:strVal val="hidden"/>
                                      </p:to>
                                    </p:set>
                                  </p:childTnLst>
                                </p:cTn>
                              </p:par>
                              <p:par>
                                <p:cTn id="32" presetID="53" presetClass="entr" presetSubtype="16" fill="hold" grpId="0" nodeType="withEffect">
                                  <p:stCondLst>
                                    <p:cond delay="0"/>
                                  </p:stCondLst>
                                  <p:childTnLst>
                                    <p:set>
                                      <p:cBhvr>
                                        <p:cTn id="33" dur="1" fill="hold">
                                          <p:stCondLst>
                                            <p:cond delay="0"/>
                                          </p:stCondLst>
                                        </p:cTn>
                                        <p:tgtEl>
                                          <p:spTgt spid="1308"/>
                                        </p:tgtEl>
                                        <p:attrNameLst>
                                          <p:attrName>style.visibility</p:attrName>
                                        </p:attrNameLst>
                                      </p:cBhvr>
                                      <p:to>
                                        <p:strVal val="visible"/>
                                      </p:to>
                                    </p:set>
                                    <p:anim calcmode="lin" valueType="num">
                                      <p:cBhvr>
                                        <p:cTn id="34" dur="500" fill="hold"/>
                                        <p:tgtEl>
                                          <p:spTgt spid="1308"/>
                                        </p:tgtEl>
                                        <p:attrNameLst>
                                          <p:attrName>ppt_w</p:attrName>
                                        </p:attrNameLst>
                                      </p:cBhvr>
                                      <p:tavLst>
                                        <p:tav tm="0">
                                          <p:val>
                                            <p:fltVal val="0"/>
                                          </p:val>
                                        </p:tav>
                                        <p:tav tm="100000">
                                          <p:val>
                                            <p:strVal val="#ppt_w"/>
                                          </p:val>
                                        </p:tav>
                                      </p:tavLst>
                                    </p:anim>
                                    <p:anim calcmode="lin" valueType="num">
                                      <p:cBhvr>
                                        <p:cTn id="35" dur="500" fill="hold"/>
                                        <p:tgtEl>
                                          <p:spTgt spid="1308"/>
                                        </p:tgtEl>
                                        <p:attrNameLst>
                                          <p:attrName>ppt_h</p:attrName>
                                        </p:attrNameLst>
                                      </p:cBhvr>
                                      <p:tavLst>
                                        <p:tav tm="0">
                                          <p:val>
                                            <p:fltVal val="0"/>
                                          </p:val>
                                        </p:tav>
                                        <p:tav tm="100000">
                                          <p:val>
                                            <p:strVal val="#ppt_h"/>
                                          </p:val>
                                        </p:tav>
                                      </p:tavLst>
                                    </p:anim>
                                    <p:animEffect transition="in" filter="fade">
                                      <p:cBhvr>
                                        <p:cTn id="36" dur="500"/>
                                        <p:tgtEl>
                                          <p:spTgt spid="130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196">
                                            <p:txEl>
                                              <p:pRg st="3" end="3"/>
                                            </p:txEl>
                                          </p:spTgt>
                                        </p:tgtEl>
                                        <p:attrNameLst>
                                          <p:attrName>style.visibility</p:attrName>
                                        </p:attrNameLst>
                                      </p:cBhvr>
                                      <p:to>
                                        <p:strVal val="visible"/>
                                      </p:to>
                                    </p:set>
                                    <p:animEffect transition="in" filter="wipe(up)">
                                      <p:cBhvr>
                                        <p:cTn id="41" dur="500"/>
                                        <p:tgtEl>
                                          <p:spTgt spid="1196">
                                            <p:txEl>
                                              <p:pRg st="3" end="3"/>
                                            </p:txEl>
                                          </p:spTgt>
                                        </p:tgtEl>
                                      </p:cBhvr>
                                    </p:animEffect>
                                  </p:childTnLst>
                                </p:cTn>
                              </p:par>
                              <p:par>
                                <p:cTn id="42" presetID="22" presetClass="entr" presetSubtype="1" fill="hold" nodeType="withEffect">
                                  <p:stCondLst>
                                    <p:cond delay="0"/>
                                  </p:stCondLst>
                                  <p:childTnLst>
                                    <p:set>
                                      <p:cBhvr>
                                        <p:cTn id="43" dur="1" fill="hold">
                                          <p:stCondLst>
                                            <p:cond delay="0"/>
                                          </p:stCondLst>
                                        </p:cTn>
                                        <p:tgtEl>
                                          <p:spTgt spid="1196">
                                            <p:txEl>
                                              <p:pRg st="4" end="4"/>
                                            </p:txEl>
                                          </p:spTgt>
                                        </p:tgtEl>
                                        <p:attrNameLst>
                                          <p:attrName>style.visibility</p:attrName>
                                        </p:attrNameLst>
                                      </p:cBhvr>
                                      <p:to>
                                        <p:strVal val="visible"/>
                                      </p:to>
                                    </p:set>
                                    <p:animEffect transition="in" filter="wipe(up)">
                                      <p:cBhvr>
                                        <p:cTn id="44" dur="500"/>
                                        <p:tgtEl>
                                          <p:spTgt spid="1196">
                                            <p:txEl>
                                              <p:pRg st="4" end="4"/>
                                            </p:txEl>
                                          </p:spTgt>
                                        </p:tgtEl>
                                      </p:cBhvr>
                                    </p:animEffect>
                                  </p:childTnLst>
                                </p:cTn>
                              </p:par>
                              <p:par>
                                <p:cTn id="45" presetID="1" presetClass="exit" presetSubtype="0" fill="hold" grpId="1" nodeType="withEffect">
                                  <p:stCondLst>
                                    <p:cond delay="0"/>
                                  </p:stCondLst>
                                  <p:childTnLst>
                                    <p:set>
                                      <p:cBhvr>
                                        <p:cTn id="46" fill="hold">
                                          <p:stCondLst>
                                            <p:cond delay="0"/>
                                          </p:stCondLst>
                                        </p:cTn>
                                        <p:tgtEl>
                                          <p:spTgt spid="1306"/>
                                        </p:tgtEl>
                                        <p:attrNameLst>
                                          <p:attrName>style.visibility</p:attrName>
                                        </p:attrNameLst>
                                      </p:cBhvr>
                                      <p:to>
                                        <p:strVal val="hidden"/>
                                      </p:to>
                                    </p:set>
                                  </p:childTnLst>
                                </p:cTn>
                              </p:par>
                              <p:par>
                                <p:cTn id="47" presetID="53" presetClass="entr" presetSubtype="16" fill="hold" grpId="0" nodeType="withEffect">
                                  <p:stCondLst>
                                    <p:cond delay="0"/>
                                  </p:stCondLst>
                                  <p:childTnLst>
                                    <p:set>
                                      <p:cBhvr>
                                        <p:cTn id="48" dur="1" fill="hold">
                                          <p:stCondLst>
                                            <p:cond delay="0"/>
                                          </p:stCondLst>
                                        </p:cTn>
                                        <p:tgtEl>
                                          <p:spTgt spid="1309"/>
                                        </p:tgtEl>
                                        <p:attrNameLst>
                                          <p:attrName>style.visibility</p:attrName>
                                        </p:attrNameLst>
                                      </p:cBhvr>
                                      <p:to>
                                        <p:strVal val="visible"/>
                                      </p:to>
                                    </p:set>
                                    <p:anim calcmode="lin" valueType="num">
                                      <p:cBhvr>
                                        <p:cTn id="49" dur="500" fill="hold"/>
                                        <p:tgtEl>
                                          <p:spTgt spid="1309"/>
                                        </p:tgtEl>
                                        <p:attrNameLst>
                                          <p:attrName>ppt_w</p:attrName>
                                        </p:attrNameLst>
                                      </p:cBhvr>
                                      <p:tavLst>
                                        <p:tav tm="0">
                                          <p:val>
                                            <p:fltVal val="0"/>
                                          </p:val>
                                        </p:tav>
                                        <p:tav tm="100000">
                                          <p:val>
                                            <p:strVal val="#ppt_w"/>
                                          </p:val>
                                        </p:tav>
                                      </p:tavLst>
                                    </p:anim>
                                    <p:anim calcmode="lin" valueType="num">
                                      <p:cBhvr>
                                        <p:cTn id="50" dur="500" fill="hold"/>
                                        <p:tgtEl>
                                          <p:spTgt spid="1309"/>
                                        </p:tgtEl>
                                        <p:attrNameLst>
                                          <p:attrName>ppt_h</p:attrName>
                                        </p:attrNameLst>
                                      </p:cBhvr>
                                      <p:tavLst>
                                        <p:tav tm="0">
                                          <p:val>
                                            <p:fltVal val="0"/>
                                          </p:val>
                                        </p:tav>
                                        <p:tav tm="100000">
                                          <p:val>
                                            <p:strVal val="#ppt_h"/>
                                          </p:val>
                                        </p:tav>
                                      </p:tavLst>
                                    </p:anim>
                                    <p:animEffect transition="in" filter="fade">
                                      <p:cBhvr>
                                        <p:cTn id="51" dur="500"/>
                                        <p:tgtEl>
                                          <p:spTgt spid="130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312"/>
                                        </p:tgtEl>
                                        <p:attrNameLst>
                                          <p:attrName>style.visibility</p:attrName>
                                        </p:attrNameLst>
                                      </p:cBhvr>
                                      <p:to>
                                        <p:strVal val="visible"/>
                                      </p:to>
                                    </p:set>
                                    <p:anim calcmode="lin" valueType="num">
                                      <p:cBhvr>
                                        <p:cTn id="54" dur="500" fill="hold"/>
                                        <p:tgtEl>
                                          <p:spTgt spid="1312"/>
                                        </p:tgtEl>
                                        <p:attrNameLst>
                                          <p:attrName>ppt_w</p:attrName>
                                        </p:attrNameLst>
                                      </p:cBhvr>
                                      <p:tavLst>
                                        <p:tav tm="0">
                                          <p:val>
                                            <p:fltVal val="0"/>
                                          </p:val>
                                        </p:tav>
                                        <p:tav tm="100000">
                                          <p:val>
                                            <p:strVal val="#ppt_w"/>
                                          </p:val>
                                        </p:tav>
                                      </p:tavLst>
                                    </p:anim>
                                    <p:anim calcmode="lin" valueType="num">
                                      <p:cBhvr>
                                        <p:cTn id="55" dur="500" fill="hold"/>
                                        <p:tgtEl>
                                          <p:spTgt spid="1312"/>
                                        </p:tgtEl>
                                        <p:attrNameLst>
                                          <p:attrName>ppt_h</p:attrName>
                                        </p:attrNameLst>
                                      </p:cBhvr>
                                      <p:tavLst>
                                        <p:tav tm="0">
                                          <p:val>
                                            <p:fltVal val="0"/>
                                          </p:val>
                                        </p:tav>
                                        <p:tav tm="100000">
                                          <p:val>
                                            <p:strVal val="#ppt_h"/>
                                          </p:val>
                                        </p:tav>
                                      </p:tavLst>
                                    </p:anim>
                                    <p:animEffect transition="in" filter="fade">
                                      <p:cBhvr>
                                        <p:cTn id="56" dur="500"/>
                                        <p:tgtEl>
                                          <p:spTgt spid="131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313"/>
                                        </p:tgtEl>
                                        <p:attrNameLst>
                                          <p:attrName>style.visibility</p:attrName>
                                        </p:attrNameLst>
                                      </p:cBhvr>
                                      <p:to>
                                        <p:strVal val="visible"/>
                                      </p:to>
                                    </p:set>
                                    <p:anim calcmode="lin" valueType="num">
                                      <p:cBhvr>
                                        <p:cTn id="59" dur="500" fill="hold"/>
                                        <p:tgtEl>
                                          <p:spTgt spid="1313"/>
                                        </p:tgtEl>
                                        <p:attrNameLst>
                                          <p:attrName>ppt_w</p:attrName>
                                        </p:attrNameLst>
                                      </p:cBhvr>
                                      <p:tavLst>
                                        <p:tav tm="0">
                                          <p:val>
                                            <p:fltVal val="0"/>
                                          </p:val>
                                        </p:tav>
                                        <p:tav tm="100000">
                                          <p:val>
                                            <p:strVal val="#ppt_w"/>
                                          </p:val>
                                        </p:tav>
                                      </p:tavLst>
                                    </p:anim>
                                    <p:anim calcmode="lin" valueType="num">
                                      <p:cBhvr>
                                        <p:cTn id="60" dur="500" fill="hold"/>
                                        <p:tgtEl>
                                          <p:spTgt spid="1313"/>
                                        </p:tgtEl>
                                        <p:attrNameLst>
                                          <p:attrName>ppt_h</p:attrName>
                                        </p:attrNameLst>
                                      </p:cBhvr>
                                      <p:tavLst>
                                        <p:tav tm="0">
                                          <p:val>
                                            <p:fltVal val="0"/>
                                          </p:val>
                                        </p:tav>
                                        <p:tav tm="100000">
                                          <p:val>
                                            <p:strVal val="#ppt_h"/>
                                          </p:val>
                                        </p:tav>
                                      </p:tavLst>
                                    </p:anim>
                                    <p:animEffect transition="in" filter="fade">
                                      <p:cBhvr>
                                        <p:cTn id="61" dur="500"/>
                                        <p:tgtEl>
                                          <p:spTgt spid="13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1196">
                                            <p:txEl>
                                              <p:pRg st="5" end="5"/>
                                            </p:txEl>
                                          </p:spTgt>
                                        </p:tgtEl>
                                        <p:attrNameLst>
                                          <p:attrName>style.visibility</p:attrName>
                                        </p:attrNameLst>
                                      </p:cBhvr>
                                      <p:to>
                                        <p:strVal val="visible"/>
                                      </p:to>
                                    </p:set>
                                    <p:animEffect transition="in" filter="wipe(up)">
                                      <p:cBhvr>
                                        <p:cTn id="66" dur="500"/>
                                        <p:tgtEl>
                                          <p:spTgt spid="1196">
                                            <p:txEl>
                                              <p:pRg st="5" end="5"/>
                                            </p:txEl>
                                          </p:spTgt>
                                        </p:tgtEl>
                                      </p:cBhvr>
                                    </p:animEffect>
                                  </p:childTnLst>
                                </p:cTn>
                              </p:par>
                              <p:par>
                                <p:cTn id="67" presetID="1" presetClass="exit" presetSubtype="0" fill="hold" grpId="1" nodeType="withEffect">
                                  <p:stCondLst>
                                    <p:cond delay="0"/>
                                  </p:stCondLst>
                                  <p:childTnLst>
                                    <p:set>
                                      <p:cBhvr>
                                        <p:cTn id="68" fill="hold">
                                          <p:stCondLst>
                                            <p:cond delay="0"/>
                                          </p:stCondLst>
                                        </p:cTn>
                                        <p:tgtEl>
                                          <p:spTgt spid="131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fill="hold">
                                          <p:stCondLst>
                                            <p:cond delay="0"/>
                                          </p:stCondLst>
                                        </p:cTn>
                                        <p:tgtEl>
                                          <p:spTgt spid="1312"/>
                                        </p:tgtEl>
                                        <p:attrNameLst>
                                          <p:attrName>style.visibility</p:attrName>
                                        </p:attrNameLst>
                                      </p:cBhvr>
                                      <p:to>
                                        <p:strVal val="hidden"/>
                                      </p:to>
                                    </p:set>
                                  </p:childTnLst>
                                </p:cTn>
                              </p:par>
                              <p:par>
                                <p:cTn id="71" presetID="22" presetClass="entr" presetSubtype="1" fill="hold" nodeType="withEffect">
                                  <p:stCondLst>
                                    <p:cond delay="0"/>
                                  </p:stCondLst>
                                  <p:childTnLst>
                                    <p:set>
                                      <p:cBhvr>
                                        <p:cTn id="72" dur="1" fill="hold">
                                          <p:stCondLst>
                                            <p:cond delay="0"/>
                                          </p:stCondLst>
                                        </p:cTn>
                                        <p:tgtEl>
                                          <p:spTgt spid="1196">
                                            <p:txEl>
                                              <p:pRg st="6" end="6"/>
                                            </p:txEl>
                                          </p:spTgt>
                                        </p:tgtEl>
                                        <p:attrNameLst>
                                          <p:attrName>style.visibility</p:attrName>
                                        </p:attrNameLst>
                                      </p:cBhvr>
                                      <p:to>
                                        <p:strVal val="visible"/>
                                      </p:to>
                                    </p:set>
                                    <p:animEffect transition="in" filter="wipe(up)">
                                      <p:cBhvr>
                                        <p:cTn id="73" dur="500"/>
                                        <p:tgtEl>
                                          <p:spTgt spid="1196">
                                            <p:txEl>
                                              <p:pRg st="6" end="6"/>
                                            </p:txEl>
                                          </p:spTgt>
                                        </p:tgtEl>
                                      </p:cBhvr>
                                    </p:animEffect>
                                  </p:childTnLst>
                                </p:cTn>
                              </p:par>
                              <p:par>
                                <p:cTn id="74" presetID="1" presetClass="exit" presetSubtype="0" fill="hold" grpId="1" nodeType="withEffect">
                                  <p:stCondLst>
                                    <p:cond delay="0"/>
                                  </p:stCondLst>
                                  <p:childTnLst>
                                    <p:set>
                                      <p:cBhvr>
                                        <p:cTn id="75" fill="hold">
                                          <p:stCondLst>
                                            <p:cond delay="0"/>
                                          </p:stCondLst>
                                        </p:cTn>
                                        <p:tgtEl>
                                          <p:spTgt spid="1308"/>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fill="hold">
                                          <p:stCondLst>
                                            <p:cond delay="0"/>
                                          </p:stCondLst>
                                        </p:cTn>
                                        <p:tgtEl>
                                          <p:spTgt spid="1309"/>
                                        </p:tgtEl>
                                        <p:attrNameLst>
                                          <p:attrName>style.visibility</p:attrName>
                                        </p:attrNameLst>
                                      </p:cBhvr>
                                      <p:to>
                                        <p:strVal val="hidden"/>
                                      </p:to>
                                    </p:set>
                                  </p:childTnLst>
                                </p:cTn>
                              </p:par>
                              <p:par>
                                <p:cTn id="78" presetID="53" presetClass="entr" presetSubtype="16" fill="hold" grpId="0" nodeType="withEffect">
                                  <p:stCondLst>
                                    <p:cond delay="0"/>
                                  </p:stCondLst>
                                  <p:childTnLst>
                                    <p:set>
                                      <p:cBhvr>
                                        <p:cTn id="79" dur="1" fill="hold">
                                          <p:stCondLst>
                                            <p:cond delay="0"/>
                                          </p:stCondLst>
                                        </p:cTn>
                                        <p:tgtEl>
                                          <p:spTgt spid="1310"/>
                                        </p:tgtEl>
                                        <p:attrNameLst>
                                          <p:attrName>style.visibility</p:attrName>
                                        </p:attrNameLst>
                                      </p:cBhvr>
                                      <p:to>
                                        <p:strVal val="visible"/>
                                      </p:to>
                                    </p:set>
                                    <p:anim calcmode="lin" valueType="num">
                                      <p:cBhvr>
                                        <p:cTn id="80" dur="500" fill="hold"/>
                                        <p:tgtEl>
                                          <p:spTgt spid="1310"/>
                                        </p:tgtEl>
                                        <p:attrNameLst>
                                          <p:attrName>ppt_w</p:attrName>
                                        </p:attrNameLst>
                                      </p:cBhvr>
                                      <p:tavLst>
                                        <p:tav tm="0">
                                          <p:val>
                                            <p:fltVal val="0"/>
                                          </p:val>
                                        </p:tav>
                                        <p:tav tm="100000">
                                          <p:val>
                                            <p:strVal val="#ppt_w"/>
                                          </p:val>
                                        </p:tav>
                                      </p:tavLst>
                                    </p:anim>
                                    <p:anim calcmode="lin" valueType="num">
                                      <p:cBhvr>
                                        <p:cTn id="81" dur="500" fill="hold"/>
                                        <p:tgtEl>
                                          <p:spTgt spid="1310"/>
                                        </p:tgtEl>
                                        <p:attrNameLst>
                                          <p:attrName>ppt_h</p:attrName>
                                        </p:attrNameLst>
                                      </p:cBhvr>
                                      <p:tavLst>
                                        <p:tav tm="0">
                                          <p:val>
                                            <p:fltVal val="0"/>
                                          </p:val>
                                        </p:tav>
                                        <p:tav tm="100000">
                                          <p:val>
                                            <p:strVal val="#ppt_h"/>
                                          </p:val>
                                        </p:tav>
                                      </p:tavLst>
                                    </p:anim>
                                    <p:animEffect transition="in" filter="fade">
                                      <p:cBhvr>
                                        <p:cTn id="82" dur="500"/>
                                        <p:tgtEl>
                                          <p:spTgt spid="1310"/>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311"/>
                                        </p:tgtEl>
                                        <p:attrNameLst>
                                          <p:attrName>style.visibility</p:attrName>
                                        </p:attrNameLst>
                                      </p:cBhvr>
                                      <p:to>
                                        <p:strVal val="visible"/>
                                      </p:to>
                                    </p:set>
                                    <p:anim calcmode="lin" valueType="num">
                                      <p:cBhvr>
                                        <p:cTn id="85" dur="500" fill="hold"/>
                                        <p:tgtEl>
                                          <p:spTgt spid="1311"/>
                                        </p:tgtEl>
                                        <p:attrNameLst>
                                          <p:attrName>ppt_w</p:attrName>
                                        </p:attrNameLst>
                                      </p:cBhvr>
                                      <p:tavLst>
                                        <p:tav tm="0">
                                          <p:val>
                                            <p:fltVal val="0"/>
                                          </p:val>
                                        </p:tav>
                                        <p:tav tm="100000">
                                          <p:val>
                                            <p:strVal val="#ppt_w"/>
                                          </p:val>
                                        </p:tav>
                                      </p:tavLst>
                                    </p:anim>
                                    <p:anim calcmode="lin" valueType="num">
                                      <p:cBhvr>
                                        <p:cTn id="86" dur="500" fill="hold"/>
                                        <p:tgtEl>
                                          <p:spTgt spid="1311"/>
                                        </p:tgtEl>
                                        <p:attrNameLst>
                                          <p:attrName>ppt_h</p:attrName>
                                        </p:attrNameLst>
                                      </p:cBhvr>
                                      <p:tavLst>
                                        <p:tav tm="0">
                                          <p:val>
                                            <p:fltVal val="0"/>
                                          </p:val>
                                        </p:tav>
                                        <p:tav tm="100000">
                                          <p:val>
                                            <p:strVal val="#ppt_h"/>
                                          </p:val>
                                        </p:tav>
                                      </p:tavLst>
                                    </p:anim>
                                    <p:animEffect transition="in" filter="fade">
                                      <p:cBhvr>
                                        <p:cTn id="87" dur="5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8" fill="hold" display="0">
                  <p:stCondLst>
                    <p:cond delay="indefinite"/>
                  </p:stCondLst>
                  <p:endCondLst>
                    <p:cond evt="onStopAudio" delay="0">
                      <p:tgtEl>
                        <p:sldTgt/>
                      </p:tgtEl>
                    </p:cond>
                  </p:endCondLst>
                </p:cTn>
                <p:tgtEl>
                  <p:spTgt spid="4"/>
                </p:tgtEl>
              </p:cMediaNode>
            </p:audio>
          </p:childTnLst>
        </p:cTn>
      </p:par>
    </p:tnLst>
    <p:bldLst>
      <p:bldP spid="1306" grpId="0" animBg="1" autoUpdateAnimBg="0"/>
      <p:bldP spid="1306" grpId="1" animBg="1" autoUpdateAnimBg="0"/>
      <p:bldP spid="1307" grpId="0" animBg="1" autoUpdateAnimBg="0"/>
      <p:bldP spid="1307" grpId="1" animBg="1" autoUpdateAnimBg="0"/>
      <p:bldP spid="1308" grpId="0" animBg="1" autoUpdateAnimBg="0"/>
      <p:bldP spid="1308" grpId="1" animBg="1" autoUpdateAnimBg="0"/>
      <p:bldP spid="1309" grpId="0" animBg="1" autoUpdateAnimBg="0"/>
      <p:bldP spid="1309" grpId="1" animBg="1" autoUpdateAnimBg="0"/>
      <p:bldP spid="1310" grpId="0" animBg="1" autoUpdateAnimBg="0"/>
      <p:bldP spid="1311" grpId="0" animBg="1" autoUpdateAnimBg="0"/>
      <p:bldP spid="1312" grpId="0" animBg="1" autoUpdateAnimBg="0"/>
      <p:bldP spid="1312" grpId="1" animBg="1" autoUpdateAnimBg="0"/>
      <p:bldP spid="1313" grpId="0" animBg="1" autoUpdateAnimBg="0"/>
      <p:bldP spid="1313" grpId="1"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 name="図 265"/>
          <p:cNvPicPr>
            <a:picLocks noChangeAspect="1"/>
          </p:cNvPicPr>
          <p:nvPr/>
        </p:nvPicPr>
        <p:blipFill>
          <a:blip r:embed="rId6"/>
          <a:stretch>
            <a:fillRect/>
          </a:stretch>
        </p:blipFill>
        <p:spPr>
          <a:xfrm>
            <a:off x="34324" y="4551971"/>
            <a:ext cx="9040603" cy="1769611"/>
          </a:xfrm>
          <a:prstGeom prst="rect">
            <a:avLst/>
          </a:prstGeom>
        </p:spPr>
      </p:pic>
      <p:sp>
        <p:nvSpPr>
          <p:cNvPr id="1209" name="テキスト ボックス 266"/>
          <p:cNvSpPr txBox="1"/>
          <p:nvPr/>
        </p:nvSpPr>
        <p:spPr>
          <a:xfrm>
            <a:off x="359375" y="1327309"/>
            <a:ext cx="8407947" cy="2408134"/>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・図７は、暖房時（2018.12.1-12.13）のエアコン電力量と室温等の推移</a:t>
            </a:r>
          </a:p>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前半（12.7 8:00まで）はエアコン単独、後半は放射パネル併用</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・併用に切替以降、間欠運転、連続運転のいずれにおいても電力量が減少。</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・室温はほぼ変わらず、外気温は後半（放射パネル併用）の方が低いが、それ</a:t>
            </a: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でも、電力量は減少している。</a:t>
            </a: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＜前半／後半の全期間平均；室温19.7℃／20.1℃、外気温11.2℃／5.1℃＞</a:t>
            </a:r>
          </a:p>
          <a:p>
            <a:pPr algn="just">
              <a:lnSpc>
                <a:spcPct val="100000"/>
              </a:lnSpc>
              <a:spcBef>
                <a:spcPts val="600"/>
              </a:spcBef>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・48時間の連続運転時で単独と併用を比較。</a:t>
            </a:r>
          </a:p>
        </p:txBody>
      </p:sp>
      <p:pic>
        <p:nvPicPr>
          <p:cNvPr id="1210" name="図 8"/>
          <p:cNvPicPr>
            <a:picLocks noChangeAspect="1"/>
          </p:cNvPicPr>
          <p:nvPr/>
        </p:nvPicPr>
        <p:blipFill>
          <a:blip r:embed="rId7"/>
          <a:stretch>
            <a:fillRect/>
          </a:stretch>
        </p:blipFill>
        <p:spPr>
          <a:xfrm>
            <a:off x="0" y="11976"/>
            <a:ext cx="9126696" cy="671359"/>
          </a:xfrm>
          <a:prstGeom prst="rect">
            <a:avLst/>
          </a:prstGeom>
        </p:spPr>
      </p:pic>
      <p:sp>
        <p:nvSpPr>
          <p:cNvPr id="1211"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４．電力使用量の調査結果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212"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４．１　暖房時の電力使用量</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13"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8</a:t>
            </a:fld>
            <a:endParaRPr kumimoji="1" lang="ja-JP" altLang="en-US" sz="1400" dirty="0"/>
          </a:p>
        </p:txBody>
      </p:sp>
      <p:sp>
        <p:nvSpPr>
          <p:cNvPr id="1214" name="テキスト ボックス 24"/>
          <p:cNvSpPr txBox="1"/>
          <p:nvPr/>
        </p:nvSpPr>
        <p:spPr>
          <a:xfrm>
            <a:off x="2353603" y="6335030"/>
            <a:ext cx="4903339" cy="33823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図７　暖房時の電力量と室温等の推移</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15" name="楕円 40"/>
          <p:cNvSpPr/>
          <p:nvPr/>
        </p:nvSpPr>
        <p:spPr>
          <a:xfrm>
            <a:off x="4354100" y="4555718"/>
            <a:ext cx="1648532" cy="1519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6" name="楕円 29"/>
          <p:cNvSpPr/>
          <p:nvPr/>
        </p:nvSpPr>
        <p:spPr>
          <a:xfrm>
            <a:off x="3001606" y="4551971"/>
            <a:ext cx="1717427"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4" name="図形 183"/>
          <p:cNvSpPr/>
          <p:nvPr/>
        </p:nvSpPr>
        <p:spPr>
          <a:xfrm flipV="1">
            <a:off x="360910" y="4414882"/>
            <a:ext cx="4091433" cy="72000"/>
          </a:xfrm>
          <a:prstGeom prst="rightArrow">
            <a:avLst/>
          </a:prstGeom>
          <a:solidFill>
            <a:srgbClr val="00B0F0"/>
          </a:solidFill>
          <a:ln w="19050" cap="flat" cmpd="sng" algn="ctr">
            <a:solidFill>
              <a:srgbClr val="0070C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315" name="図形 184"/>
          <p:cNvSpPr/>
          <p:nvPr/>
        </p:nvSpPr>
        <p:spPr>
          <a:xfrm rot="-10800000" flipV="1">
            <a:off x="4504495" y="4414546"/>
            <a:ext cx="4341917" cy="72000"/>
          </a:xfrm>
          <a:prstGeom prst="rightArrow">
            <a:avLst/>
          </a:prstGeom>
          <a:solidFill>
            <a:schemeClr val="accent4"/>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6" name="オーディオ 5">
            <a:hlinkClick r:id="" action="ppaction://media"/>
            <a:extLst>
              <a:ext uri="{FF2B5EF4-FFF2-40B4-BE49-F238E27FC236}">
                <a16:creationId xmlns:a16="http://schemas.microsoft.com/office/drawing/2014/main" id="{3B12963A-7205-43F7-9319-F59399BC834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60901287"/>
      </p:ext>
    </p:extLst>
  </p:cSld>
  <p:clrMapOvr>
    <a:masterClrMapping/>
  </p:clrMapOvr>
  <mc:AlternateContent xmlns:mc="http://schemas.openxmlformats.org/markup-compatibility/2006" xmlns:p14="http://schemas.microsoft.com/office/powerpoint/2010/main">
    <mc:Choice Requires="p14">
      <p:transition spd="slow" p14:dur="2000" advTm="40545"/>
    </mc:Choice>
    <mc:Fallback xmlns="">
      <p:transition spd="slow" advTm="4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09">
                                            <p:txEl>
                                              <p:pRg st="0" end="0"/>
                                            </p:txEl>
                                          </p:spTgt>
                                        </p:tgtEl>
                                        <p:attrNameLst>
                                          <p:attrName>style.visibility</p:attrName>
                                        </p:attrNameLst>
                                      </p:cBhvr>
                                      <p:to>
                                        <p:strVal val="visible"/>
                                      </p:to>
                                    </p:set>
                                    <p:animEffect transition="in" filter="wipe(left)">
                                      <p:cBhvr>
                                        <p:cTn id="11" dur="500"/>
                                        <p:tgtEl>
                                          <p:spTgt spid="1209">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1209">
                                            <p:txEl>
                                              <p:pRg st="1" end="1"/>
                                            </p:txEl>
                                          </p:spTgt>
                                        </p:tgtEl>
                                        <p:attrNameLst>
                                          <p:attrName>style.visibility</p:attrName>
                                        </p:attrNameLst>
                                      </p:cBhvr>
                                      <p:to>
                                        <p:strVal val="visible"/>
                                      </p:to>
                                    </p:set>
                                    <p:animEffect transition="in" filter="wipe(left)">
                                      <p:cBhvr>
                                        <p:cTn id="14" dur="500"/>
                                        <p:tgtEl>
                                          <p:spTgt spid="120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314"/>
                                        </p:tgtEl>
                                        <p:attrNameLst>
                                          <p:attrName>style.visibility</p:attrName>
                                        </p:attrNameLst>
                                      </p:cBhvr>
                                      <p:to>
                                        <p:strVal val="visible"/>
                                      </p:to>
                                    </p:set>
                                    <p:animEffect transition="in" filter="wipe(right)">
                                      <p:cBhvr>
                                        <p:cTn id="19" dur="500"/>
                                        <p:tgtEl>
                                          <p:spTgt spid="13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15"/>
                                        </p:tgtEl>
                                        <p:attrNameLst>
                                          <p:attrName>style.visibility</p:attrName>
                                        </p:attrNameLst>
                                      </p:cBhvr>
                                      <p:to>
                                        <p:strVal val="visible"/>
                                      </p:to>
                                    </p:set>
                                    <p:animEffect transition="in" filter="wipe(left)">
                                      <p:cBhvr>
                                        <p:cTn id="22" dur="500"/>
                                        <p:tgtEl>
                                          <p:spTgt spid="13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09">
                                            <p:txEl>
                                              <p:pRg st="2" end="2"/>
                                            </p:txEl>
                                          </p:spTgt>
                                        </p:tgtEl>
                                        <p:attrNameLst>
                                          <p:attrName>style.visibility</p:attrName>
                                        </p:attrNameLst>
                                      </p:cBhvr>
                                      <p:to>
                                        <p:strVal val="visible"/>
                                      </p:to>
                                    </p:set>
                                    <p:animEffect transition="in" filter="wipe(left)">
                                      <p:cBhvr>
                                        <p:cTn id="27" dur="500"/>
                                        <p:tgtEl>
                                          <p:spTgt spid="120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09">
                                            <p:txEl>
                                              <p:pRg st="3" end="3"/>
                                            </p:txEl>
                                          </p:spTgt>
                                        </p:tgtEl>
                                        <p:attrNameLst>
                                          <p:attrName>style.visibility</p:attrName>
                                        </p:attrNameLst>
                                      </p:cBhvr>
                                      <p:to>
                                        <p:strVal val="visible"/>
                                      </p:to>
                                    </p:set>
                                    <p:animEffect transition="in" filter="wipe(left)">
                                      <p:cBhvr>
                                        <p:cTn id="32" dur="500"/>
                                        <p:tgtEl>
                                          <p:spTgt spid="1209">
                                            <p:txEl>
                                              <p:pRg st="3" end="3"/>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209">
                                            <p:txEl>
                                              <p:pRg st="4" end="4"/>
                                            </p:txEl>
                                          </p:spTgt>
                                        </p:tgtEl>
                                        <p:attrNameLst>
                                          <p:attrName>style.visibility</p:attrName>
                                        </p:attrNameLst>
                                      </p:cBhvr>
                                      <p:to>
                                        <p:strVal val="visible"/>
                                      </p:to>
                                    </p:set>
                                    <p:animEffect transition="in" filter="wipe(left)">
                                      <p:cBhvr>
                                        <p:cTn id="35" dur="500"/>
                                        <p:tgtEl>
                                          <p:spTgt spid="1209">
                                            <p:txEl>
                                              <p:pRg st="4" end="4"/>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209">
                                            <p:txEl>
                                              <p:pRg st="5" end="5"/>
                                            </p:txEl>
                                          </p:spTgt>
                                        </p:tgtEl>
                                        <p:attrNameLst>
                                          <p:attrName>style.visibility</p:attrName>
                                        </p:attrNameLst>
                                      </p:cBhvr>
                                      <p:to>
                                        <p:strVal val="visible"/>
                                      </p:to>
                                    </p:set>
                                    <p:animEffect transition="in" filter="wipe(left)">
                                      <p:cBhvr>
                                        <p:cTn id="38" dur="500"/>
                                        <p:tgtEl>
                                          <p:spTgt spid="120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09">
                                            <p:txEl>
                                              <p:pRg st="6" end="6"/>
                                            </p:txEl>
                                          </p:spTgt>
                                        </p:tgtEl>
                                        <p:attrNameLst>
                                          <p:attrName>style.visibility</p:attrName>
                                        </p:attrNameLst>
                                      </p:cBhvr>
                                      <p:to>
                                        <p:strVal val="visible"/>
                                      </p:to>
                                    </p:set>
                                    <p:animEffect transition="in" filter="wipe(left)">
                                      <p:cBhvr>
                                        <p:cTn id="43" dur="500"/>
                                        <p:tgtEl>
                                          <p:spTgt spid="1209">
                                            <p:txEl>
                                              <p:pRg st="6" end="6"/>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15"/>
                                        </p:tgtEl>
                                        <p:attrNameLst>
                                          <p:attrName>style.visibility</p:attrName>
                                        </p:attrNameLst>
                                      </p:cBhvr>
                                      <p:to>
                                        <p:strVal val="visible"/>
                                      </p:to>
                                    </p:set>
                                    <p:anim calcmode="lin" valueType="num">
                                      <p:cBhvr>
                                        <p:cTn id="46" dur="500" fill="hold"/>
                                        <p:tgtEl>
                                          <p:spTgt spid="1215"/>
                                        </p:tgtEl>
                                        <p:attrNameLst>
                                          <p:attrName>ppt_w</p:attrName>
                                        </p:attrNameLst>
                                      </p:cBhvr>
                                      <p:tavLst>
                                        <p:tav tm="0">
                                          <p:val>
                                            <p:fltVal val="0"/>
                                          </p:val>
                                        </p:tav>
                                        <p:tav tm="100000">
                                          <p:val>
                                            <p:strVal val="#ppt_w"/>
                                          </p:val>
                                        </p:tav>
                                      </p:tavLst>
                                    </p:anim>
                                    <p:anim calcmode="lin" valueType="num">
                                      <p:cBhvr>
                                        <p:cTn id="47" dur="500" fill="hold"/>
                                        <p:tgtEl>
                                          <p:spTgt spid="1215"/>
                                        </p:tgtEl>
                                        <p:attrNameLst>
                                          <p:attrName>ppt_h</p:attrName>
                                        </p:attrNameLst>
                                      </p:cBhvr>
                                      <p:tavLst>
                                        <p:tav tm="0">
                                          <p:val>
                                            <p:fltVal val="0"/>
                                          </p:val>
                                        </p:tav>
                                        <p:tav tm="100000">
                                          <p:val>
                                            <p:strVal val="#ppt_h"/>
                                          </p:val>
                                        </p:tav>
                                      </p:tavLst>
                                    </p:anim>
                                    <p:animEffect transition="in" filter="fade">
                                      <p:cBhvr>
                                        <p:cTn id="48" dur="500"/>
                                        <p:tgtEl>
                                          <p:spTgt spid="12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16"/>
                                        </p:tgtEl>
                                        <p:attrNameLst>
                                          <p:attrName>style.visibility</p:attrName>
                                        </p:attrNameLst>
                                      </p:cBhvr>
                                      <p:to>
                                        <p:strVal val="visible"/>
                                      </p:to>
                                    </p:set>
                                    <p:anim calcmode="lin" valueType="num">
                                      <p:cBhvr>
                                        <p:cTn id="51" dur="500" fill="hold"/>
                                        <p:tgtEl>
                                          <p:spTgt spid="1216"/>
                                        </p:tgtEl>
                                        <p:attrNameLst>
                                          <p:attrName>ppt_w</p:attrName>
                                        </p:attrNameLst>
                                      </p:cBhvr>
                                      <p:tavLst>
                                        <p:tav tm="0">
                                          <p:val>
                                            <p:fltVal val="0"/>
                                          </p:val>
                                        </p:tav>
                                        <p:tav tm="100000">
                                          <p:val>
                                            <p:strVal val="#ppt_w"/>
                                          </p:val>
                                        </p:tav>
                                      </p:tavLst>
                                    </p:anim>
                                    <p:anim calcmode="lin" valueType="num">
                                      <p:cBhvr>
                                        <p:cTn id="52" dur="500" fill="hold"/>
                                        <p:tgtEl>
                                          <p:spTgt spid="1216"/>
                                        </p:tgtEl>
                                        <p:attrNameLst>
                                          <p:attrName>ppt_h</p:attrName>
                                        </p:attrNameLst>
                                      </p:cBhvr>
                                      <p:tavLst>
                                        <p:tav tm="0">
                                          <p:val>
                                            <p:fltVal val="0"/>
                                          </p:val>
                                        </p:tav>
                                        <p:tav tm="100000">
                                          <p:val>
                                            <p:strVal val="#ppt_h"/>
                                          </p:val>
                                        </p:tav>
                                      </p:tavLst>
                                    </p:anim>
                                    <p:animEffect transition="in" filter="fade">
                                      <p:cBhvr>
                                        <p:cTn id="53" dur="500"/>
                                        <p:tgtEl>
                                          <p:spTgt spid="12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6"/>
                </p:tgtEl>
              </p:cMediaNode>
            </p:audio>
          </p:childTnLst>
        </p:cTn>
      </p:par>
    </p:tnLst>
    <p:bldLst>
      <p:bldP spid="1215" grpId="0" animBg="1" autoUpdateAnimBg="0"/>
      <p:bldP spid="1216" grpId="0" animBg="1" autoUpdateAnimBg="0"/>
      <p:bldP spid="1314" grpId="0" animBg="1" autoUpdateAnimBg="0"/>
      <p:bldP spid="131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 name="図 277"/>
          <p:cNvPicPr>
            <a:picLocks noChangeAspect="1"/>
          </p:cNvPicPr>
          <p:nvPr/>
        </p:nvPicPr>
        <p:blipFill>
          <a:blip r:embed="rId6"/>
          <a:stretch>
            <a:fillRect/>
          </a:stretch>
        </p:blipFill>
        <p:spPr>
          <a:xfrm>
            <a:off x="1007918" y="4464824"/>
            <a:ext cx="7079576" cy="1778895"/>
          </a:xfrm>
          <a:prstGeom prst="rect">
            <a:avLst/>
          </a:prstGeom>
          <a:noFill/>
          <a:ln>
            <a:noFill/>
          </a:ln>
        </p:spPr>
      </p:pic>
      <p:sp>
        <p:nvSpPr>
          <p:cNvPr id="1223" name="テキスト ボックス 266"/>
          <p:cNvSpPr txBox="1"/>
          <p:nvPr/>
        </p:nvSpPr>
        <p:spPr>
          <a:xfrm>
            <a:off x="363608" y="1327309"/>
            <a:ext cx="8524544" cy="2408134"/>
          </a:xfrm>
          <a:prstGeom prst="rect">
            <a:avLst/>
          </a:prstGeom>
          <a:noFill/>
          <a:ln w="6350">
            <a:noFill/>
          </a:ln>
          <a:effectLst/>
        </p:spPr>
        <p:txBody>
          <a:bodyPr rot="0" spcFirstLastPara="0" vert="horz" wrap="square" lIns="36000" tIns="0" rIns="36000" bIns="0" numCol="1" spcCol="0" rtlCol="0" fromWordArt="0" anchor="t" anchorCtr="0" forceAA="0" compatLnSpc="1">
            <a:prstTxWarp prst="textNoShape">
              <a:avLst/>
            </a:prstTxWarp>
            <a:noAutofit/>
          </a:bodyPr>
          <a:lstStyle/>
          <a:p>
            <a:pPr algn="just">
              <a:spcAft>
                <a:spcPts val="0"/>
              </a:spcAft>
            </a:pPr>
            <a:r>
              <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・表２は、暖房連続運転時の24時間平均（単独 ; 2018.12/6  併用 ; 12/8）</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・外気温は約２℃の差があるが、室温はほぼ同等</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a:p>
            <a:pPr algn="just">
              <a:lnSpc>
                <a:spcPct val="100000"/>
              </a:lnSpc>
              <a:spcBef>
                <a:spcPts val="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　（内外温度差は単独11.2℃、併用13.5℃）</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・上下温度差も併用の方がやや小さい（併用はやや環境形成特性が良い）</a:t>
            </a:r>
          </a:p>
          <a:p>
            <a:pPr algn="just">
              <a:lnSpc>
                <a:spcPct val="100000"/>
              </a:lnSpc>
              <a:spcBef>
                <a:spcPts val="600"/>
              </a:spcBef>
              <a:spcAft>
                <a:spcPts val="0"/>
              </a:spcAft>
            </a:pP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・以上の条件において、10分間電力量は</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併用が </a:t>
            </a:r>
            <a:r>
              <a:rPr lang="ja-JP" altLang="en-US" sz="2000" b="1" kern="100" spc="-150" dirty="0">
                <a:solidFill>
                  <a:srgbClr val="FF0000"/>
                </a:solidFill>
                <a:latin typeface="+mn-ea"/>
                <a:ea typeface="+mn-ea"/>
                <a:cs typeface="Times New Roman" panose="02020603050405020304" pitchFamily="18" charset="0"/>
              </a:rPr>
              <a:t>38</a:t>
            </a:r>
            <a:r>
              <a:rPr lang="ja-JP" altLang="en-US" sz="2000" b="1" kern="100" spc="-150" dirty="0">
                <a:solidFill>
                  <a:srgbClr val="FF0000"/>
                </a:solidFill>
                <a:latin typeface="Century" panose="02040604050505020304" pitchFamily="18" charset="0"/>
                <a:ea typeface="ＭＳ ゴシック" panose="020B0609070205080204" pitchFamily="49" charset="-128"/>
                <a:cs typeface="Times New Roman" panose="02020603050405020304" pitchFamily="18" charset="0"/>
              </a:rPr>
              <a:t> ％ </a:t>
            </a:r>
            <a:r>
              <a:rPr lang="ja-JP" altLang="en-US" sz="2000" b="1" kern="100" spc="-15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rPr>
              <a:t>少ない</a:t>
            </a:r>
            <a:endParaRPr lang="ja-JP" altLang="en-US" sz="2000" b="1" kern="100" dirty="0">
              <a:solidFill>
                <a:srgbClr val="0070C0"/>
              </a:solidFill>
              <a:latin typeface="Century" panose="02040604050505020304" pitchFamily="18" charset="0"/>
              <a:ea typeface="ＭＳ ゴシック" panose="020B0609070205080204" pitchFamily="49" charset="-128"/>
              <a:cs typeface="Times New Roman" panose="02020603050405020304" pitchFamily="18" charset="0"/>
            </a:endParaRPr>
          </a:p>
        </p:txBody>
      </p:sp>
      <p:pic>
        <p:nvPicPr>
          <p:cNvPr id="1224" name="図 8"/>
          <p:cNvPicPr>
            <a:picLocks noChangeAspect="1"/>
          </p:cNvPicPr>
          <p:nvPr/>
        </p:nvPicPr>
        <p:blipFill>
          <a:blip r:embed="rId7"/>
          <a:stretch>
            <a:fillRect/>
          </a:stretch>
        </p:blipFill>
        <p:spPr>
          <a:xfrm>
            <a:off x="0" y="11976"/>
            <a:ext cx="9126696" cy="671359"/>
          </a:xfrm>
          <a:prstGeom prst="rect">
            <a:avLst/>
          </a:prstGeom>
        </p:spPr>
      </p:pic>
      <p:sp>
        <p:nvSpPr>
          <p:cNvPr id="1225" name="タイトル 1"/>
          <p:cNvSpPr>
            <a:spLocks noGrp="1"/>
          </p:cNvSpPr>
          <p:nvPr>
            <p:ph type="title"/>
          </p:nvPr>
        </p:nvSpPr>
        <p:spPr>
          <a:xfrm>
            <a:off x="52220" y="171734"/>
            <a:ext cx="7616199" cy="511601"/>
          </a:xfrm>
        </p:spPr>
        <p:txBody>
          <a:bodyPr anchor="t">
            <a:noAutofit/>
          </a:bodyPr>
          <a:lstStyle/>
          <a:p>
            <a:pPr lvl="0">
              <a:lnSpc>
                <a:spcPts val="3300"/>
              </a:lnSpc>
              <a:spcAft>
                <a:spcPts val="600"/>
              </a:spcAft>
              <a:defRPr/>
            </a:pPr>
            <a:r>
              <a:rPr lang="ja-JP" altLang="en-US" sz="3000" b="1" kern="0" dirty="0">
                <a:solidFill>
                  <a:srgbClr val="C00000"/>
                </a:solidFill>
                <a:latin typeface="游ゴシック Medium" panose="020B0500000000000000" pitchFamily="50" charset="-128"/>
                <a:ea typeface="游ゴシック Medium" panose="020B0500000000000000" pitchFamily="50" charset="-128"/>
                <a:cs typeface="+mn-cs"/>
              </a:rPr>
              <a:t>４．電力使用量の調査結果</a:t>
            </a:r>
            <a:br>
              <a:rPr lang="en-US" altLang="ja-JP" sz="3000" b="1" kern="0" dirty="0">
                <a:solidFill>
                  <a:srgbClr val="C00000"/>
                </a:solidFill>
                <a:latin typeface="游ゴシック Medium" panose="020B0500000000000000" pitchFamily="50" charset="-128"/>
                <a:ea typeface="游ゴシック Medium" panose="020B0500000000000000" pitchFamily="50" charset="-128"/>
                <a:cs typeface="+mn-cs"/>
              </a:rPr>
            </a:br>
            <a:endParaRPr kumimoji="1" lang="ja-JP" altLang="en-US" sz="2800" dirty="0">
              <a:latin typeface="游ゴシック Medium" panose="020B0500000000000000" pitchFamily="50" charset="-128"/>
              <a:ea typeface="游ゴシック Medium" panose="020B0500000000000000" pitchFamily="50" charset="-128"/>
            </a:endParaRPr>
          </a:p>
        </p:txBody>
      </p:sp>
      <p:sp>
        <p:nvSpPr>
          <p:cNvPr id="1226" name="コンテンツ プレースホルダー 2"/>
          <p:cNvSpPr>
            <a:spLocks noGrp="1"/>
          </p:cNvSpPr>
          <p:nvPr>
            <p:ph idx="1"/>
          </p:nvPr>
        </p:nvSpPr>
        <p:spPr>
          <a:xfrm>
            <a:off x="52219" y="711604"/>
            <a:ext cx="6749413" cy="415739"/>
          </a:xfrm>
        </p:spPr>
        <p:txBody>
          <a:bodyPr>
            <a:noAutofit/>
          </a:bodyPr>
          <a:lstStyle/>
          <a:p>
            <a:pPr marL="0" lvl="0" indent="0">
              <a:lnSpc>
                <a:spcPts val="3300"/>
              </a:lnSpc>
              <a:spcBef>
                <a:spcPts val="0"/>
              </a:spcBef>
              <a:buNone/>
              <a:defRPr/>
            </a:pPr>
            <a:r>
              <a:rPr kumimoji="0" lang="ja-JP" altLang="en-US" sz="2400" b="1" dirty="0">
                <a:solidFill>
                  <a:srgbClr val="C00000"/>
                </a:solidFill>
                <a:latin typeface="游ゴシック Medium" panose="020B0500000000000000" pitchFamily="50" charset="-128"/>
                <a:ea typeface="游ゴシック Medium" panose="020B0500000000000000" pitchFamily="50" charset="-128"/>
              </a:rPr>
              <a:t>４．１　暖房時の電力使用量</a:t>
            </a:r>
            <a:endParaRPr kumimoji="0" lang="en-US" altLang="ja-JP" sz="2400" b="1" dirty="0">
              <a:solidFill>
                <a:srgbClr val="C00000"/>
              </a:solidFill>
              <a:latin typeface="游ゴシック Medium" panose="020B0500000000000000" pitchFamily="50" charset="-128"/>
              <a:ea typeface="游ゴシック Medium" panose="020B0500000000000000" pitchFamily="50" charset="-128"/>
            </a:endParaRPr>
          </a:p>
        </p:txBody>
      </p:sp>
      <p:sp>
        <p:nvSpPr>
          <p:cNvPr id="1227" name="スライド番号プレースホルダー 6"/>
          <p:cNvSpPr>
            <a:spLocks noGrp="1"/>
          </p:cNvSpPr>
          <p:nvPr>
            <p:ph type="sldNum" sz="quarter" idx="12"/>
          </p:nvPr>
        </p:nvSpPr>
        <p:spPr>
          <a:xfrm>
            <a:off x="6978650" y="6321582"/>
            <a:ext cx="2057400" cy="365125"/>
          </a:xfrm>
        </p:spPr>
        <p:txBody>
          <a:bodyPr/>
          <a:lstStyle/>
          <a:p>
            <a:fld id="{5219290E-3DC3-454E-9062-54CDFE1E68F5}" type="slidenum">
              <a:rPr kumimoji="1" lang="ja-JP" altLang="en-US" sz="1400" smtClean="0"/>
              <a:t>9</a:t>
            </a:fld>
            <a:endParaRPr kumimoji="1" lang="ja-JP" altLang="en-US" sz="1400" dirty="0"/>
          </a:p>
        </p:txBody>
      </p:sp>
      <p:sp>
        <p:nvSpPr>
          <p:cNvPr id="1228" name="テキスト ボックス 24"/>
          <p:cNvSpPr txBox="1"/>
          <p:nvPr/>
        </p:nvSpPr>
        <p:spPr>
          <a:xfrm>
            <a:off x="1817955" y="4093137"/>
            <a:ext cx="5459655" cy="33931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0"/>
              </a:spcAft>
            </a:pPr>
            <a:r>
              <a:rPr lang="ja-JP" sz="1600" kern="100" dirty="0">
                <a:effectLst/>
                <a:latin typeface="Century" panose="02040604050505020304" pitchFamily="18" charset="0"/>
                <a:ea typeface="ＭＳ ゴシック" panose="020B0609070205080204" pitchFamily="49" charset="-128"/>
                <a:cs typeface="Times New Roman" panose="02020603050405020304" pitchFamily="18" charset="0"/>
              </a:rPr>
              <a:t>表２　暖房期連続運転時における電力量と室温等の平均</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29" name="楕円 40"/>
          <p:cNvSpPr/>
          <p:nvPr/>
        </p:nvSpPr>
        <p:spPr>
          <a:xfrm>
            <a:off x="2434858" y="4827491"/>
            <a:ext cx="1082370" cy="1519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0" name="楕円 278"/>
          <p:cNvSpPr/>
          <p:nvPr/>
        </p:nvSpPr>
        <p:spPr>
          <a:xfrm>
            <a:off x="3605699" y="4834936"/>
            <a:ext cx="942084"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1" name="楕円 279"/>
          <p:cNvSpPr/>
          <p:nvPr/>
        </p:nvSpPr>
        <p:spPr>
          <a:xfrm>
            <a:off x="5902443" y="4827491"/>
            <a:ext cx="942084" cy="1512454"/>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楕円 280"/>
          <p:cNvSpPr/>
          <p:nvPr/>
        </p:nvSpPr>
        <p:spPr>
          <a:xfrm>
            <a:off x="7020043" y="4834936"/>
            <a:ext cx="942084" cy="151245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9D6F6E5E-56BA-4981-8FD2-C0BA90F822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860901287"/>
      </p:ext>
    </p:extLst>
  </p:cSld>
  <p:clrMapOvr>
    <a:masterClrMapping/>
  </p:clrMapOvr>
  <mc:AlternateContent xmlns:mc="http://schemas.openxmlformats.org/markup-compatibility/2006" xmlns:p14="http://schemas.microsoft.com/office/powerpoint/2010/main">
    <mc:Choice Requires="p14">
      <p:transition spd="slow" p14:dur="2000" advTm="42985"/>
    </mc:Choice>
    <mc:Fallback xmlns="">
      <p:transition spd="slow" advTm="4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23">
                                            <p:txEl>
                                              <p:pRg st="0" end="0"/>
                                            </p:txEl>
                                          </p:spTgt>
                                        </p:tgtEl>
                                        <p:attrNameLst>
                                          <p:attrName>style.visibility</p:attrName>
                                        </p:attrNameLst>
                                      </p:cBhvr>
                                      <p:to>
                                        <p:strVal val="visible"/>
                                      </p:to>
                                    </p:set>
                                    <p:animEffect transition="in" filter="wipe(left)">
                                      <p:cBhvr>
                                        <p:cTn id="11" dur="500"/>
                                        <p:tgtEl>
                                          <p:spTgt spid="12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23">
                                            <p:txEl>
                                              <p:pRg st="1" end="1"/>
                                            </p:txEl>
                                          </p:spTgt>
                                        </p:tgtEl>
                                        <p:attrNameLst>
                                          <p:attrName>style.visibility</p:attrName>
                                        </p:attrNameLst>
                                      </p:cBhvr>
                                      <p:to>
                                        <p:strVal val="visible"/>
                                      </p:to>
                                    </p:set>
                                    <p:animEffect transition="in" filter="wipe(left)">
                                      <p:cBhvr>
                                        <p:cTn id="16" dur="500"/>
                                        <p:tgtEl>
                                          <p:spTgt spid="1223">
                                            <p:txEl>
                                              <p:pRg st="1" end="1"/>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223">
                                            <p:txEl>
                                              <p:pRg st="2" end="2"/>
                                            </p:txEl>
                                          </p:spTgt>
                                        </p:tgtEl>
                                        <p:attrNameLst>
                                          <p:attrName>style.visibility</p:attrName>
                                        </p:attrNameLst>
                                      </p:cBhvr>
                                      <p:to>
                                        <p:strVal val="visible"/>
                                      </p:to>
                                    </p:set>
                                    <p:animEffect transition="in" filter="wipe(left)">
                                      <p:cBhvr>
                                        <p:cTn id="19" dur="500"/>
                                        <p:tgtEl>
                                          <p:spTgt spid="1223">
                                            <p:txEl>
                                              <p:pRg st="2" end="2"/>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30"/>
                                        </p:tgtEl>
                                        <p:attrNameLst>
                                          <p:attrName>style.visibility</p:attrName>
                                        </p:attrNameLst>
                                      </p:cBhvr>
                                      <p:to>
                                        <p:strVal val="visible"/>
                                      </p:to>
                                    </p:set>
                                    <p:anim calcmode="lin" valueType="num">
                                      <p:cBhvr>
                                        <p:cTn id="22" dur="500" fill="hold"/>
                                        <p:tgtEl>
                                          <p:spTgt spid="1230"/>
                                        </p:tgtEl>
                                        <p:attrNameLst>
                                          <p:attrName>ppt_w</p:attrName>
                                        </p:attrNameLst>
                                      </p:cBhvr>
                                      <p:tavLst>
                                        <p:tav tm="0">
                                          <p:val>
                                            <p:fltVal val="0"/>
                                          </p:val>
                                        </p:tav>
                                        <p:tav tm="100000">
                                          <p:val>
                                            <p:strVal val="#ppt_w"/>
                                          </p:val>
                                        </p:tav>
                                      </p:tavLst>
                                    </p:anim>
                                    <p:anim calcmode="lin" valueType="num">
                                      <p:cBhvr>
                                        <p:cTn id="23" dur="500" fill="hold"/>
                                        <p:tgtEl>
                                          <p:spTgt spid="1230"/>
                                        </p:tgtEl>
                                        <p:attrNameLst>
                                          <p:attrName>ppt_h</p:attrName>
                                        </p:attrNameLst>
                                      </p:cBhvr>
                                      <p:tavLst>
                                        <p:tav tm="0">
                                          <p:val>
                                            <p:fltVal val="0"/>
                                          </p:val>
                                        </p:tav>
                                        <p:tav tm="100000">
                                          <p:val>
                                            <p:strVal val="#ppt_h"/>
                                          </p:val>
                                        </p:tav>
                                      </p:tavLst>
                                    </p:anim>
                                    <p:animEffect transition="in" filter="fade">
                                      <p:cBhvr>
                                        <p:cTn id="24" dur="500"/>
                                        <p:tgtEl>
                                          <p:spTgt spid="12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31"/>
                                        </p:tgtEl>
                                        <p:attrNameLst>
                                          <p:attrName>style.visibility</p:attrName>
                                        </p:attrNameLst>
                                      </p:cBhvr>
                                      <p:to>
                                        <p:strVal val="visible"/>
                                      </p:to>
                                    </p:set>
                                    <p:anim calcmode="lin" valueType="num">
                                      <p:cBhvr>
                                        <p:cTn id="27" dur="500" fill="hold"/>
                                        <p:tgtEl>
                                          <p:spTgt spid="1231"/>
                                        </p:tgtEl>
                                        <p:attrNameLst>
                                          <p:attrName>ppt_w</p:attrName>
                                        </p:attrNameLst>
                                      </p:cBhvr>
                                      <p:tavLst>
                                        <p:tav tm="0">
                                          <p:val>
                                            <p:fltVal val="0"/>
                                          </p:val>
                                        </p:tav>
                                        <p:tav tm="100000">
                                          <p:val>
                                            <p:strVal val="#ppt_w"/>
                                          </p:val>
                                        </p:tav>
                                      </p:tavLst>
                                    </p:anim>
                                    <p:anim calcmode="lin" valueType="num">
                                      <p:cBhvr>
                                        <p:cTn id="28" dur="500" fill="hold"/>
                                        <p:tgtEl>
                                          <p:spTgt spid="1231"/>
                                        </p:tgtEl>
                                        <p:attrNameLst>
                                          <p:attrName>ppt_h</p:attrName>
                                        </p:attrNameLst>
                                      </p:cBhvr>
                                      <p:tavLst>
                                        <p:tav tm="0">
                                          <p:val>
                                            <p:fltVal val="0"/>
                                          </p:val>
                                        </p:tav>
                                        <p:tav tm="100000">
                                          <p:val>
                                            <p:strVal val="#ppt_h"/>
                                          </p:val>
                                        </p:tav>
                                      </p:tavLst>
                                    </p:anim>
                                    <p:animEffect transition="in" filter="fade">
                                      <p:cBhvr>
                                        <p:cTn id="29" dur="500"/>
                                        <p:tgtEl>
                                          <p:spTgt spid="12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23">
                                            <p:txEl>
                                              <p:pRg st="3" end="3"/>
                                            </p:txEl>
                                          </p:spTgt>
                                        </p:tgtEl>
                                        <p:attrNameLst>
                                          <p:attrName>style.visibility</p:attrName>
                                        </p:attrNameLst>
                                      </p:cBhvr>
                                      <p:to>
                                        <p:strVal val="visible"/>
                                      </p:to>
                                    </p:set>
                                    <p:animEffect transition="in" filter="wipe(left)">
                                      <p:cBhvr>
                                        <p:cTn id="34" dur="500"/>
                                        <p:tgtEl>
                                          <p:spTgt spid="1223">
                                            <p:txEl>
                                              <p:pRg st="3" end="3"/>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32"/>
                                        </p:tgtEl>
                                        <p:attrNameLst>
                                          <p:attrName>style.visibility</p:attrName>
                                        </p:attrNameLst>
                                      </p:cBhvr>
                                      <p:to>
                                        <p:strVal val="visible"/>
                                      </p:to>
                                    </p:set>
                                    <p:anim calcmode="lin" valueType="num">
                                      <p:cBhvr>
                                        <p:cTn id="37" dur="500" fill="hold"/>
                                        <p:tgtEl>
                                          <p:spTgt spid="1232"/>
                                        </p:tgtEl>
                                        <p:attrNameLst>
                                          <p:attrName>ppt_w</p:attrName>
                                        </p:attrNameLst>
                                      </p:cBhvr>
                                      <p:tavLst>
                                        <p:tav tm="0">
                                          <p:val>
                                            <p:fltVal val="0"/>
                                          </p:val>
                                        </p:tav>
                                        <p:tav tm="100000">
                                          <p:val>
                                            <p:strVal val="#ppt_w"/>
                                          </p:val>
                                        </p:tav>
                                      </p:tavLst>
                                    </p:anim>
                                    <p:anim calcmode="lin" valueType="num">
                                      <p:cBhvr>
                                        <p:cTn id="38" dur="500" fill="hold"/>
                                        <p:tgtEl>
                                          <p:spTgt spid="1232"/>
                                        </p:tgtEl>
                                        <p:attrNameLst>
                                          <p:attrName>ppt_h</p:attrName>
                                        </p:attrNameLst>
                                      </p:cBhvr>
                                      <p:tavLst>
                                        <p:tav tm="0">
                                          <p:val>
                                            <p:fltVal val="0"/>
                                          </p:val>
                                        </p:tav>
                                        <p:tav tm="100000">
                                          <p:val>
                                            <p:strVal val="#ppt_h"/>
                                          </p:val>
                                        </p:tav>
                                      </p:tavLst>
                                    </p:anim>
                                    <p:animEffect transition="in" filter="fade">
                                      <p:cBhvr>
                                        <p:cTn id="39" dur="500"/>
                                        <p:tgtEl>
                                          <p:spTgt spid="12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223">
                                            <p:txEl>
                                              <p:pRg st="4" end="4"/>
                                            </p:txEl>
                                          </p:spTgt>
                                        </p:tgtEl>
                                        <p:attrNameLst>
                                          <p:attrName>style.visibility</p:attrName>
                                        </p:attrNameLst>
                                      </p:cBhvr>
                                      <p:to>
                                        <p:strVal val="visible"/>
                                      </p:to>
                                    </p:set>
                                    <p:animEffect transition="in" filter="wipe(left)">
                                      <p:cBhvr>
                                        <p:cTn id="44" dur="500"/>
                                        <p:tgtEl>
                                          <p:spTgt spid="1223">
                                            <p:txEl>
                                              <p:pRg st="4" end="4"/>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229"/>
                                        </p:tgtEl>
                                        <p:attrNameLst>
                                          <p:attrName>style.visibility</p:attrName>
                                        </p:attrNameLst>
                                      </p:cBhvr>
                                      <p:to>
                                        <p:strVal val="visible"/>
                                      </p:to>
                                    </p:set>
                                    <p:anim calcmode="lin" valueType="num">
                                      <p:cBhvr>
                                        <p:cTn id="47" dur="500" fill="hold"/>
                                        <p:tgtEl>
                                          <p:spTgt spid="1229"/>
                                        </p:tgtEl>
                                        <p:attrNameLst>
                                          <p:attrName>ppt_w</p:attrName>
                                        </p:attrNameLst>
                                      </p:cBhvr>
                                      <p:tavLst>
                                        <p:tav tm="0">
                                          <p:val>
                                            <p:fltVal val="0"/>
                                          </p:val>
                                        </p:tav>
                                        <p:tav tm="100000">
                                          <p:val>
                                            <p:strVal val="#ppt_w"/>
                                          </p:val>
                                        </p:tav>
                                      </p:tavLst>
                                    </p:anim>
                                    <p:anim calcmode="lin" valueType="num">
                                      <p:cBhvr>
                                        <p:cTn id="48" dur="500" fill="hold"/>
                                        <p:tgtEl>
                                          <p:spTgt spid="1229"/>
                                        </p:tgtEl>
                                        <p:attrNameLst>
                                          <p:attrName>ppt_h</p:attrName>
                                        </p:attrNameLst>
                                      </p:cBhvr>
                                      <p:tavLst>
                                        <p:tav tm="0">
                                          <p:val>
                                            <p:fltVal val="0"/>
                                          </p:val>
                                        </p:tav>
                                        <p:tav tm="100000">
                                          <p:val>
                                            <p:strVal val="#ppt_h"/>
                                          </p:val>
                                        </p:tav>
                                      </p:tavLst>
                                    </p:anim>
                                    <p:animEffect transition="in" filter="fade">
                                      <p:cBhvr>
                                        <p:cTn id="49"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4"/>
                </p:tgtEl>
              </p:cMediaNode>
            </p:audio>
          </p:childTnLst>
        </p:cTn>
      </p:par>
    </p:tnLst>
    <p:bldLst>
      <p:bldP spid="1229" grpId="0" animBg="1" autoUpdateAnimBg="0"/>
      <p:bldP spid="1230" grpId="0" animBg="1" autoUpdateAnimBg="0"/>
      <p:bldP spid="1231" grpId="0" animBg="1" autoUpdateAnimBg="0"/>
      <p:bldP spid="1232"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8.5|4.2|2.2|5.9"/>
</p:tagLst>
</file>

<file path=ppt/tags/tag10.xml><?xml version="1.0" encoding="utf-8"?>
<p:tagLst xmlns:a="http://schemas.openxmlformats.org/drawingml/2006/main" xmlns:r="http://schemas.openxmlformats.org/officeDocument/2006/relationships" xmlns:p="http://schemas.openxmlformats.org/presentationml/2006/main">
  <p:tag name="TIMING" val="|0.4|6|9.2|7.9|11.6"/>
</p:tagLst>
</file>

<file path=ppt/tags/tag11.xml><?xml version="1.0" encoding="utf-8"?>
<p:tagLst xmlns:a="http://schemas.openxmlformats.org/drawingml/2006/main" xmlns:r="http://schemas.openxmlformats.org/officeDocument/2006/relationships" xmlns:p="http://schemas.openxmlformats.org/presentationml/2006/main">
  <p:tag name="TIMING" val="|0.5|8.8|11.2|3.6|8.7|4.3"/>
</p:tagLst>
</file>

<file path=ppt/tags/tag12.xml><?xml version="1.0" encoding="utf-8"?>
<p:tagLst xmlns:a="http://schemas.openxmlformats.org/drawingml/2006/main" xmlns:r="http://schemas.openxmlformats.org/officeDocument/2006/relationships" xmlns:p="http://schemas.openxmlformats.org/presentationml/2006/main">
  <p:tag name="TIMING" val="|0.8|4.2|3.6|10.2"/>
</p:tagLst>
</file>

<file path=ppt/tags/tag2.xml><?xml version="1.0" encoding="utf-8"?>
<p:tagLst xmlns:a="http://schemas.openxmlformats.org/drawingml/2006/main" xmlns:r="http://schemas.openxmlformats.org/officeDocument/2006/relationships" xmlns:p="http://schemas.openxmlformats.org/presentationml/2006/main">
  <p:tag name="TIMING" val="|1|3.9|9.2|7.7"/>
</p:tagLst>
</file>

<file path=ppt/tags/tag3.xml><?xml version="1.0" encoding="utf-8"?>
<p:tagLst xmlns:a="http://schemas.openxmlformats.org/drawingml/2006/main" xmlns:r="http://schemas.openxmlformats.org/officeDocument/2006/relationships" xmlns:p="http://schemas.openxmlformats.org/presentationml/2006/main">
  <p:tag name="TIMING" val="|0.8|2.1|10.8|6.8|3.8"/>
</p:tagLst>
</file>

<file path=ppt/tags/tag4.xml><?xml version="1.0" encoding="utf-8"?>
<p:tagLst xmlns:a="http://schemas.openxmlformats.org/drawingml/2006/main" xmlns:r="http://schemas.openxmlformats.org/officeDocument/2006/relationships" xmlns:p="http://schemas.openxmlformats.org/presentationml/2006/main">
  <p:tag name="TIMING" val="|1.1|22.7|13.4|9.8|8.6|3.4|20.8|1.6"/>
</p:tagLst>
</file>

<file path=ppt/tags/tag5.xml><?xml version="1.0" encoding="utf-8"?>
<p:tagLst xmlns:a="http://schemas.openxmlformats.org/drawingml/2006/main" xmlns:r="http://schemas.openxmlformats.org/officeDocument/2006/relationships" xmlns:p="http://schemas.openxmlformats.org/presentationml/2006/main">
  <p:tag name="TIMING" val="|0.3|30.3|11.8|3.9"/>
</p:tagLst>
</file>

<file path=ppt/tags/tag6.xml><?xml version="1.0" encoding="utf-8"?>
<p:tagLst xmlns:a="http://schemas.openxmlformats.org/drawingml/2006/main" xmlns:r="http://schemas.openxmlformats.org/officeDocument/2006/relationships" xmlns:p="http://schemas.openxmlformats.org/presentationml/2006/main">
  <p:tag name="TIMING" val="|1|16.1|7.2|18.2"/>
</p:tagLst>
</file>

<file path=ppt/tags/tag7.xml><?xml version="1.0" encoding="utf-8"?>
<p:tagLst xmlns:a="http://schemas.openxmlformats.org/drawingml/2006/main" xmlns:r="http://schemas.openxmlformats.org/officeDocument/2006/relationships" xmlns:p="http://schemas.openxmlformats.org/presentationml/2006/main">
  <p:tag name="TIMING" val="|0.4|6.2|8.9|6.7|10.5"/>
</p:tagLst>
</file>

<file path=ppt/tags/tag8.xml><?xml version="1.0" encoding="utf-8"?>
<p:tagLst xmlns:a="http://schemas.openxmlformats.org/drawingml/2006/main" xmlns:r="http://schemas.openxmlformats.org/officeDocument/2006/relationships" xmlns:p="http://schemas.openxmlformats.org/presentationml/2006/main">
  <p:tag name="TIMING" val="|1.2|7.5|4.4|14.4"/>
</p:tagLst>
</file>

<file path=ppt/tags/tag9.xml><?xml version="1.0" encoding="utf-8"?>
<p:tagLst xmlns:a="http://schemas.openxmlformats.org/drawingml/2006/main" xmlns:r="http://schemas.openxmlformats.org/officeDocument/2006/relationships" xmlns:p="http://schemas.openxmlformats.org/presentationml/2006/main">
  <p:tag name="TIMING" val="|1.4|14.2|23.1"/>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19651</TotalTime>
  <Words>1867</Words>
  <Application>Microsoft Office PowerPoint</Application>
  <PresentationFormat>画面に合わせる (4:3)</PresentationFormat>
  <Paragraphs>212</Paragraphs>
  <Slides>13</Slides>
  <Notes>13</Notes>
  <HiddenSlides>0</HiddenSlides>
  <MMClips>13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vt:i4>
      </vt:variant>
    </vt:vector>
  </HeadingPairs>
  <TitlesOfParts>
    <vt:vector size="22" baseType="lpstr">
      <vt:lpstr>ＭＳ ゴシック</vt:lpstr>
      <vt:lpstr>游ゴシック</vt:lpstr>
      <vt:lpstr>游ゴシック Medium</vt:lpstr>
      <vt:lpstr>Arial</vt:lpstr>
      <vt:lpstr>Calibri</vt:lpstr>
      <vt:lpstr>Calibri Light</vt:lpstr>
      <vt:lpstr>Century</vt:lpstr>
      <vt:lpstr>Wingdings</vt:lpstr>
      <vt:lpstr>Office テーマ</vt:lpstr>
      <vt:lpstr>直膨式放射パネルを併用したエアコンの環境特性と エネルギー消費に関する研究  その１　住宅に設置した場合の効果の分析  </vt:lpstr>
      <vt:lpstr>１．研究の目的 </vt:lpstr>
      <vt:lpstr>PowerPoint プレゼンテーション</vt:lpstr>
      <vt:lpstr>３．温熱環境の測定結果 </vt:lpstr>
      <vt:lpstr>３．温熱環境の測定結果 </vt:lpstr>
      <vt:lpstr>３．温熱環境の測定結果 </vt:lpstr>
      <vt:lpstr>３．温熱環境の測定結果 </vt:lpstr>
      <vt:lpstr>４．電力使用量の調査結果 </vt:lpstr>
      <vt:lpstr>４．電力使用量の調査結果 </vt:lpstr>
      <vt:lpstr>４．電力使用量の調査結果 </vt:lpstr>
      <vt:lpstr>４．電力使用量の調査結果 </vt:lpstr>
      <vt:lpstr>５．除湿量の検討</vt:lpstr>
      <vt:lpstr>６．おわりに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家庭内における省エネルギー行動と意識に関する研究  その８　新築マンション居住者に対する 入居前後ならびに入居1年後のアンケート調査結果</dc:title>
  <dc:creator>吉田 一居</dc:creator>
  <cp:lastModifiedBy>吉田 正</cp:lastModifiedBy>
  <cp:revision>333</cp:revision>
  <cp:lastPrinted>2018-08-17T10:47:32Z</cp:lastPrinted>
  <dcterms:created xsi:type="dcterms:W3CDTF">2017-08-03T04:46:59Z</dcterms:created>
  <dcterms:modified xsi:type="dcterms:W3CDTF">2021-08-14T06:15:12Z</dcterms:modified>
</cp:coreProperties>
</file>