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14"/>
  </p:notesMasterIdLst>
  <p:sldIdLst>
    <p:sldId id="256" r:id="rId2"/>
    <p:sldId id="257" r:id="rId3"/>
    <p:sldId id="316" r:id="rId4"/>
    <p:sldId id="315" r:id="rId5"/>
    <p:sldId id="308" r:id="rId6"/>
    <p:sldId id="309" r:id="rId7"/>
    <p:sldId id="317" r:id="rId8"/>
    <p:sldId id="318" r:id="rId9"/>
    <p:sldId id="321" r:id="rId10"/>
    <p:sldId id="319" r:id="rId11"/>
    <p:sldId id="320" r:id="rId12"/>
    <p:sldId id="269" r:id="rId13"/>
  </p:sldIdLst>
  <p:sldSz cx="9144000" cy="6858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33"/>
    <p:restoredTop sz="94660"/>
  </p:normalViewPr>
  <p:slideViewPr>
    <p:cSldViewPr snapToGrid="0">
      <p:cViewPr varScale="1">
        <p:scale>
          <a:sx n="85" d="100"/>
          <a:sy n="85" d="100"/>
        </p:scale>
        <p:origin x="1272" y="72"/>
      </p:cViewPr>
      <p:guideLst>
        <p:guide orient="horz" pos="2160"/>
        <p:guide pos="2880"/>
      </p:guideLst>
    </p:cSldViewPr>
  </p:slideViewPr>
  <p:notesTextViewPr>
    <p:cViewPr>
      <p:scale>
        <a:sx n="1" d="1"/>
        <a:sy n="1" d="1"/>
      </p:scale>
      <p:origin x="0" y="0"/>
    </p:cViewPr>
  </p:notesTextViewPr>
  <p:sorterViewPr>
    <p:cViewPr>
      <p:scale>
        <a:sx n="66" d="100"/>
        <a:sy n="66" d="100"/>
      </p:scale>
      <p:origin x="0" y="-3762"/>
    </p:cViewPr>
  </p:sorterViewPr>
  <p:notesViewPr>
    <p:cSldViewPr snapToGrid="0">
      <p:cViewPr varScale="1">
        <p:scale>
          <a:sx n="52" d="100"/>
          <a:sy n="52" d="100"/>
        </p:scale>
        <p:origin x="2970" y="9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1" y="0"/>
            <a:ext cx="2949099" cy="498693"/>
          </a:xfrm>
          <a:prstGeom prst="rect">
            <a:avLst/>
          </a:prstGeom>
        </p:spPr>
        <p:txBody>
          <a:bodyPr vert="horz" lIns="92226" tIns="46113" rIns="92226" bIns="46113"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4939" y="0"/>
            <a:ext cx="2949099" cy="498693"/>
          </a:xfrm>
          <a:prstGeom prst="rect">
            <a:avLst/>
          </a:prstGeom>
        </p:spPr>
        <p:txBody>
          <a:bodyPr vert="horz" lIns="92226" tIns="46113" rIns="92226" bIns="46113" rtlCol="0"/>
          <a:lstStyle>
            <a:lvl1pPr algn="r">
              <a:defRPr sz="1200"/>
            </a:lvl1pPr>
          </a:lstStyle>
          <a:p>
            <a:fld id="{CFD85929-BC62-4857-8030-DDEB7D79CC3C}" type="datetimeFigureOut">
              <a:rPr kumimoji="1" lang="ja-JP" altLang="en-US" smtClean="0"/>
              <a:t>2021/7/27</a:t>
            </a:fld>
            <a:endParaRPr kumimoji="1" lang="ja-JP" altLang="en-US"/>
          </a:p>
        </p:txBody>
      </p:sp>
      <p:sp>
        <p:nvSpPr>
          <p:cNvPr id="1102" name="スライド イメージ プレースホルダー 3"/>
          <p:cNvSpPr>
            <a:spLocks noGrp="1" noRot="1" noChangeAspect="1"/>
          </p:cNvSpPr>
          <p:nvPr>
            <p:ph type="sldImg" idx="2"/>
          </p:nvPr>
        </p:nvSpPr>
        <p:spPr>
          <a:xfrm>
            <a:off x="1166813" y="1243013"/>
            <a:ext cx="4471987" cy="3352800"/>
          </a:xfrm>
          <a:prstGeom prst="rect">
            <a:avLst/>
          </a:prstGeom>
          <a:noFill/>
          <a:ln w="12700">
            <a:solidFill>
              <a:prstClr val="black"/>
            </a:solidFill>
          </a:ln>
        </p:spPr>
        <p:txBody>
          <a:bodyPr vert="horz" lIns="92226" tIns="46113" rIns="92226" bIns="46113" rtlCol="0" anchor="ctr"/>
          <a:lstStyle/>
          <a:p>
            <a:endParaRPr lang="ja-JP" altLang="en-US"/>
          </a:p>
        </p:txBody>
      </p:sp>
      <p:sp>
        <p:nvSpPr>
          <p:cNvPr id="1103" name="ノート プレースホルダー 4"/>
          <p:cNvSpPr>
            <a:spLocks noGrp="1"/>
          </p:cNvSpPr>
          <p:nvPr>
            <p:ph type="body" sz="quarter" idx="3"/>
          </p:nvPr>
        </p:nvSpPr>
        <p:spPr>
          <a:xfrm>
            <a:off x="680562" y="4783307"/>
            <a:ext cx="5444490" cy="3913615"/>
          </a:xfrm>
          <a:prstGeom prst="rect">
            <a:avLst/>
          </a:prstGeom>
        </p:spPr>
        <p:txBody>
          <a:bodyPr vert="horz" lIns="92226" tIns="46113" rIns="92226" bIns="461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1" y="9440647"/>
            <a:ext cx="2949099" cy="498692"/>
          </a:xfrm>
          <a:prstGeom prst="rect">
            <a:avLst/>
          </a:prstGeom>
        </p:spPr>
        <p:txBody>
          <a:bodyPr vert="horz" lIns="92226" tIns="46113" rIns="92226" bIns="46113"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4939" y="9440647"/>
            <a:ext cx="2949099" cy="498692"/>
          </a:xfrm>
          <a:prstGeom prst="rect">
            <a:avLst/>
          </a:prstGeom>
        </p:spPr>
        <p:txBody>
          <a:bodyPr vert="horz" lIns="92226" tIns="46113" rIns="92226" bIns="46113" rtlCol="0" anchor="b"/>
          <a:lstStyle>
            <a:lvl1pPr algn="r">
              <a:defRPr sz="1200"/>
            </a:lvl1pPr>
          </a:lstStyle>
          <a:p>
            <a:fld id="{00FB2A39-6AF0-4FDF-A85D-C747B6F5BF9B}" type="slidenum">
              <a:rPr kumimoji="1" lang="ja-JP" altLang="en-US" smtClean="0"/>
              <a:t>‹#›</a:t>
            </a:fld>
            <a:endParaRPr kumimoji="1" lang="ja-JP" altLang="en-US"/>
          </a:p>
        </p:txBody>
      </p:sp>
    </p:spTree>
    <p:extLst>
      <p:ext uri="{BB962C8B-B14F-4D97-AF65-F5344CB8AC3E}">
        <p14:creationId xmlns:p14="http://schemas.microsoft.com/office/powerpoint/2010/main" val="35633362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スライド イメージ プレースホルダー 1"/>
          <p:cNvSpPr>
            <a:spLocks noGrp="1" noRot="1" noChangeAspect="1"/>
          </p:cNvSpPr>
          <p:nvPr>
            <p:ph type="sldImg"/>
          </p:nvPr>
        </p:nvSpPr>
        <p:spPr/>
      </p:sp>
      <p:sp>
        <p:nvSpPr>
          <p:cNvPr id="1116" name="ノート プレースホルダー 2"/>
          <p:cNvSpPr>
            <a:spLocks noGrp="1"/>
          </p:cNvSpPr>
          <p:nvPr>
            <p:ph type="body" idx="1"/>
          </p:nvPr>
        </p:nvSpPr>
        <p:spPr/>
        <p:txBody>
          <a:bodyPr/>
          <a:lstStyle/>
          <a:p>
            <a:r>
              <a:rPr lang="ja-JP" altLang="en-US" sz="2000" dirty="0">
                <a:latin typeface="+mn-ea"/>
              </a:rPr>
              <a:t>「家庭内における省エネルギー行動と意識に関する研究」のその１２として、</a:t>
            </a:r>
            <a:endParaRPr lang="en-US" altLang="ja-JP" sz="2000" dirty="0">
              <a:latin typeface="+mn-ea"/>
            </a:endParaRPr>
          </a:p>
          <a:p>
            <a:r>
              <a:rPr lang="ja-JP" altLang="en-US" sz="2000" dirty="0">
                <a:latin typeface="+mn-ea"/>
              </a:rPr>
              <a:t>「入居前後ならびに入居</a:t>
            </a:r>
            <a:r>
              <a:rPr lang="en-US" altLang="ja-JP" sz="2000" dirty="0">
                <a:latin typeface="+mn-ea"/>
              </a:rPr>
              <a:t>1</a:t>
            </a:r>
            <a:r>
              <a:rPr lang="ja-JP" altLang="en-US" sz="2000" dirty="0">
                <a:latin typeface="+mn-ea"/>
              </a:rPr>
              <a:t>年後のアンケート調査結果」について</a:t>
            </a:r>
            <a:endParaRPr lang="en-US" altLang="ja-JP" sz="2000" dirty="0">
              <a:latin typeface="+mn-ea"/>
            </a:endParaRPr>
          </a:p>
          <a:p>
            <a:r>
              <a:rPr lang="ja-JP" altLang="en-US" sz="2000" dirty="0">
                <a:latin typeface="+mn-ea"/>
              </a:rPr>
              <a:t>東急不動産Ｒ＆Ｄセンターの吉田が報告します。</a:t>
            </a:r>
          </a:p>
        </p:txBody>
      </p:sp>
      <p:sp>
        <p:nvSpPr>
          <p:cNvPr id="1117" name="スライド番号プレースホルダー 3"/>
          <p:cNvSpPr>
            <a:spLocks noGrp="1"/>
          </p:cNvSpPr>
          <p:nvPr>
            <p:ph type="sldNum" sz="quarter" idx="10"/>
          </p:nvPr>
        </p:nvSpPr>
        <p:spPr/>
        <p:txBody>
          <a:bodyPr/>
          <a:lstStyle/>
          <a:p>
            <a:fld id="{00FB2A39-6AF0-4FDF-A85D-C747B6F5BF9B}" type="slidenum">
              <a:rPr kumimoji="1" lang="ja-JP" altLang="en-US" smtClean="0"/>
              <a:t>1</a:t>
            </a:fld>
            <a:endParaRPr kumimoji="1" lang="ja-JP" altLang="en-US" dirty="0"/>
          </a:p>
        </p:txBody>
      </p:sp>
    </p:spTree>
    <p:extLst>
      <p:ext uri="{BB962C8B-B14F-4D97-AF65-F5344CB8AC3E}">
        <p14:creationId xmlns:p14="http://schemas.microsoft.com/office/powerpoint/2010/main" val="1452486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3" name="スライド イメージ プレースホルダー 1"/>
          <p:cNvSpPr>
            <a:spLocks noGrp="1" noRot="1" noChangeAspect="1"/>
          </p:cNvSpPr>
          <p:nvPr>
            <p:ph type="sldImg"/>
          </p:nvPr>
        </p:nvSpPr>
        <p:spPr/>
      </p:sp>
      <p:sp>
        <p:nvSpPr>
          <p:cNvPr id="1294" name="ノート プレースホルダー 2"/>
          <p:cNvSpPr>
            <a:spLocks noGrp="1"/>
          </p:cNvSpPr>
          <p:nvPr>
            <p:ph type="body" idx="1"/>
          </p:nvPr>
        </p:nvSpPr>
        <p:spPr>
          <a:xfrm>
            <a:off x="713558" y="4783307"/>
            <a:ext cx="5444490" cy="3913615"/>
          </a:xfrm>
        </p:spPr>
        <p:txBody>
          <a:bodyPr vert="horz" lIns="92226" tIns="46113" rIns="92226" bIns="46113" rtlCol="0"/>
          <a:lstStyle/>
          <a:p>
            <a:r>
              <a:rPr lang="ja-JP" altLang="en-US" sz="2400" dirty="0">
                <a:latin typeface="+mn-ea"/>
              </a:rPr>
              <a:t>今回の調査では、</a:t>
            </a:r>
            <a:endParaRPr lang="en-US" altLang="ja-JP" sz="2400" dirty="0">
              <a:latin typeface="+mn-ea"/>
            </a:endParaRPr>
          </a:p>
          <a:p>
            <a:endParaRPr lang="ja-JP" altLang="en-US" sz="2400" dirty="0">
              <a:latin typeface="+mn-ea"/>
            </a:endParaRPr>
          </a:p>
        </p:txBody>
      </p:sp>
      <p:sp>
        <p:nvSpPr>
          <p:cNvPr id="1295" name="スライド番号プレースホルダー 3"/>
          <p:cNvSpPr>
            <a:spLocks noGrp="1"/>
          </p:cNvSpPr>
          <p:nvPr>
            <p:ph type="sldNum" sz="quarter" idx="10"/>
          </p:nvPr>
        </p:nvSpPr>
        <p:spPr/>
        <p:txBody>
          <a:bodyPr/>
          <a:lstStyle/>
          <a:p>
            <a:fld id="{00FB2A39-6AF0-4FDF-A85D-C747B6F5BF9B}" type="slidenum">
              <a:rPr kumimoji="1" lang="ja-JP" altLang="en-US" smtClean="0"/>
              <a:t>10</a:t>
            </a:fld>
            <a:endParaRPr kumimoji="1" lang="ja-JP" altLang="en-US" dirty="0"/>
          </a:p>
        </p:txBody>
      </p:sp>
    </p:spTree>
    <p:extLst>
      <p:ext uri="{BB962C8B-B14F-4D97-AF65-F5344CB8AC3E}">
        <p14:creationId xmlns:p14="http://schemas.microsoft.com/office/powerpoint/2010/main" val="4181865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5" name="スライド イメージ プレースホルダー 1"/>
          <p:cNvSpPr>
            <a:spLocks noGrp="1" noRot="1" noChangeAspect="1"/>
          </p:cNvSpPr>
          <p:nvPr>
            <p:ph type="sldImg"/>
          </p:nvPr>
        </p:nvSpPr>
        <p:spPr/>
      </p:sp>
      <p:sp>
        <p:nvSpPr>
          <p:cNvPr id="1306" name="ノート プレースホルダー 2"/>
          <p:cNvSpPr>
            <a:spLocks noGrp="1"/>
          </p:cNvSpPr>
          <p:nvPr>
            <p:ph type="body" idx="1"/>
          </p:nvPr>
        </p:nvSpPr>
        <p:spPr>
          <a:xfrm>
            <a:off x="713558" y="4783307"/>
            <a:ext cx="5444490" cy="3913615"/>
          </a:xfrm>
        </p:spPr>
        <p:txBody>
          <a:bodyPr vert="horz" lIns="92226" tIns="46113" rIns="92226" bIns="46113" rtlCol="0"/>
          <a:lstStyle/>
          <a:p>
            <a:r>
              <a:rPr lang="ja-JP" altLang="en-US" sz="2400" dirty="0">
                <a:latin typeface="+mn-ea"/>
              </a:rPr>
              <a:t>今回の調査では、</a:t>
            </a:r>
            <a:endParaRPr lang="en-US" altLang="ja-JP" sz="2400" dirty="0">
              <a:latin typeface="+mn-ea"/>
            </a:endParaRPr>
          </a:p>
          <a:p>
            <a:endParaRPr lang="ja-JP" altLang="en-US" sz="2400" dirty="0">
              <a:latin typeface="+mn-ea"/>
            </a:endParaRPr>
          </a:p>
        </p:txBody>
      </p:sp>
      <p:sp>
        <p:nvSpPr>
          <p:cNvPr id="1307" name="スライド番号プレースホルダー 3"/>
          <p:cNvSpPr>
            <a:spLocks noGrp="1"/>
          </p:cNvSpPr>
          <p:nvPr>
            <p:ph type="sldNum" sz="quarter" idx="10"/>
          </p:nvPr>
        </p:nvSpPr>
        <p:spPr/>
        <p:txBody>
          <a:bodyPr/>
          <a:lstStyle/>
          <a:p>
            <a:fld id="{00FB2A39-6AF0-4FDF-A85D-C747B6F5BF9B}" type="slidenum">
              <a:rPr kumimoji="1" lang="ja-JP" altLang="en-US" smtClean="0"/>
              <a:t>11</a:t>
            </a:fld>
            <a:endParaRPr kumimoji="1" lang="ja-JP" altLang="en-US" dirty="0"/>
          </a:p>
        </p:txBody>
      </p:sp>
    </p:spTree>
    <p:extLst>
      <p:ext uri="{BB962C8B-B14F-4D97-AF65-F5344CB8AC3E}">
        <p14:creationId xmlns:p14="http://schemas.microsoft.com/office/powerpoint/2010/main" val="4181865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スライド イメージ プレースホルダー 1"/>
          <p:cNvSpPr>
            <a:spLocks noGrp="1" noRot="1" noChangeAspect="1"/>
          </p:cNvSpPr>
          <p:nvPr>
            <p:ph type="sldImg"/>
          </p:nvPr>
        </p:nvSpPr>
        <p:spPr/>
      </p:sp>
      <p:sp>
        <p:nvSpPr>
          <p:cNvPr id="1315" name="ノート プレースホルダー 2"/>
          <p:cNvSpPr>
            <a:spLocks noGrp="1"/>
          </p:cNvSpPr>
          <p:nvPr>
            <p:ph type="body" idx="1"/>
          </p:nvPr>
        </p:nvSpPr>
        <p:spPr>
          <a:xfrm>
            <a:off x="680561" y="4839705"/>
            <a:ext cx="5444490" cy="3913615"/>
          </a:xfrm>
        </p:spPr>
        <p:txBody>
          <a:bodyPr/>
          <a:lstStyle/>
          <a:p>
            <a:r>
              <a:rPr lang="ja-JP" altLang="en-US" sz="2000" dirty="0">
                <a:latin typeface="+mn-ea"/>
              </a:rPr>
              <a:t>「まとめ」です。</a:t>
            </a:r>
            <a:endParaRPr lang="en-US" altLang="ja-JP" sz="2000" dirty="0">
              <a:latin typeface="+mn-ea"/>
            </a:endParaRPr>
          </a:p>
          <a:p>
            <a:endParaRPr lang="en-US" altLang="ja-JP" sz="2000" dirty="0">
              <a:latin typeface="+mn-ea"/>
            </a:endParaRPr>
          </a:p>
          <a:p>
            <a:endParaRPr lang="en-US" altLang="ja-JP" sz="2000" dirty="0">
              <a:latin typeface="+mn-ea"/>
            </a:endParaRPr>
          </a:p>
          <a:p>
            <a:r>
              <a:rPr lang="ja-JP" altLang="en-US" sz="2000" dirty="0">
                <a:latin typeface="+mn-ea"/>
              </a:rPr>
              <a:t>　</a:t>
            </a:r>
            <a:endParaRPr lang="en-US" altLang="ja-JP" sz="2000" dirty="0">
              <a:latin typeface="+mn-ea"/>
            </a:endParaRPr>
          </a:p>
          <a:p>
            <a:r>
              <a:rPr lang="ja-JP" altLang="en-US" sz="2000" dirty="0">
                <a:latin typeface="+mn-ea"/>
              </a:rPr>
              <a:t>今後は引き続きエネルギー消費と住まい方の関係について分析を進め、適切な省エネ情報提供の在り方を提案したいと考えています。</a:t>
            </a:r>
            <a:endParaRPr lang="en-US" altLang="ja-JP" sz="2000" dirty="0">
              <a:latin typeface="+mn-ea"/>
            </a:endParaRPr>
          </a:p>
          <a:p>
            <a:r>
              <a:rPr lang="ja-JP" altLang="en-US" sz="2000" dirty="0">
                <a:latin typeface="+mn-ea"/>
              </a:rPr>
              <a:t>ご清聴ありがとうございました。</a:t>
            </a:r>
          </a:p>
        </p:txBody>
      </p:sp>
      <p:sp>
        <p:nvSpPr>
          <p:cNvPr id="1316" name="スライド番号プレースホルダー 3"/>
          <p:cNvSpPr>
            <a:spLocks noGrp="1"/>
          </p:cNvSpPr>
          <p:nvPr>
            <p:ph type="sldNum" sz="quarter" idx="10"/>
          </p:nvPr>
        </p:nvSpPr>
        <p:spPr/>
        <p:txBody>
          <a:bodyPr/>
          <a:lstStyle/>
          <a:p>
            <a:fld id="{00FB2A39-6AF0-4FDF-A85D-C747B6F5BF9B}" type="slidenum">
              <a:rPr kumimoji="1" lang="ja-JP" altLang="en-US" smtClean="0"/>
              <a:t>12</a:t>
            </a:fld>
            <a:endParaRPr kumimoji="1" lang="ja-JP" altLang="en-US" dirty="0"/>
          </a:p>
        </p:txBody>
      </p:sp>
    </p:spTree>
    <p:extLst>
      <p:ext uri="{BB962C8B-B14F-4D97-AF65-F5344CB8AC3E}">
        <p14:creationId xmlns:p14="http://schemas.microsoft.com/office/powerpoint/2010/main" val="938503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スライド イメージ プレースホルダー 1"/>
          <p:cNvSpPr>
            <a:spLocks noGrp="1" noRot="1" noChangeAspect="1"/>
          </p:cNvSpPr>
          <p:nvPr>
            <p:ph type="sldImg"/>
          </p:nvPr>
        </p:nvSpPr>
        <p:spPr/>
      </p:sp>
      <p:sp>
        <p:nvSpPr>
          <p:cNvPr id="1131" name="ノート プレースホルダー 2"/>
          <p:cNvSpPr>
            <a:spLocks noGrp="1"/>
          </p:cNvSpPr>
          <p:nvPr>
            <p:ph type="body" idx="1"/>
          </p:nvPr>
        </p:nvSpPr>
        <p:spPr/>
        <p:txBody>
          <a:bodyPr vert="horz" lIns="92226" tIns="46113" rIns="92226" bIns="46113" rtlCol="0"/>
          <a:lstStyle/>
          <a:p>
            <a:r>
              <a:rPr lang="ja-JP" altLang="en-US" sz="2400" dirty="0">
                <a:latin typeface="+mn-ea"/>
              </a:rPr>
              <a:t>昨年度の報告に引き続き、</a:t>
            </a:r>
            <a:endParaRPr lang="en-US" altLang="ja-JP" sz="2400" dirty="0">
              <a:latin typeface="+mn-ea"/>
            </a:endParaRPr>
          </a:p>
          <a:p>
            <a:r>
              <a:rPr lang="en-US" altLang="ja-JP" sz="2400" dirty="0">
                <a:latin typeface="+mn-ea"/>
              </a:rPr>
              <a:t>HEMS</a:t>
            </a:r>
            <a:r>
              <a:rPr lang="ja-JP" altLang="en-US" sz="2400" dirty="0">
                <a:latin typeface="+mn-ea"/>
              </a:rPr>
              <a:t>を有するマンションにおける</a:t>
            </a:r>
            <a:endParaRPr lang="en-US" altLang="ja-JP" sz="2400" dirty="0">
              <a:latin typeface="+mn-ea"/>
            </a:endParaRPr>
          </a:p>
          <a:p>
            <a:r>
              <a:rPr lang="ja-JP" altLang="en-US" sz="2400" dirty="0">
                <a:latin typeface="+mn-ea"/>
              </a:rPr>
              <a:t>省エネルギーに関する意識や行動、</a:t>
            </a:r>
            <a:endParaRPr lang="en-US" altLang="ja-JP" sz="2400" dirty="0">
              <a:latin typeface="+mn-ea"/>
            </a:endParaRPr>
          </a:p>
          <a:p>
            <a:r>
              <a:rPr lang="ja-JP" altLang="en-US" sz="2400" dirty="0">
                <a:latin typeface="+mn-ea"/>
              </a:rPr>
              <a:t>およびエネルギー使用特性に関する</a:t>
            </a:r>
            <a:endParaRPr lang="en-US" altLang="ja-JP" sz="2400" dirty="0">
              <a:latin typeface="+mn-ea"/>
            </a:endParaRPr>
          </a:p>
          <a:p>
            <a:r>
              <a:rPr lang="ja-JP" altLang="en-US" sz="2400" dirty="0">
                <a:latin typeface="+mn-ea"/>
              </a:rPr>
              <a:t>調査結果を報告します。</a:t>
            </a:r>
          </a:p>
          <a:p>
            <a:endParaRPr lang="en-US" altLang="ja-JP" sz="2400" dirty="0">
              <a:latin typeface="+mn-ea"/>
            </a:endParaRPr>
          </a:p>
          <a:p>
            <a:r>
              <a:rPr lang="ja-JP" altLang="en-US" sz="2400" dirty="0">
                <a:latin typeface="+mn-ea"/>
              </a:rPr>
              <a:t>一連の研究は、</a:t>
            </a:r>
          </a:p>
          <a:p>
            <a:r>
              <a:rPr lang="ja-JP" altLang="en-US" sz="2400" dirty="0">
                <a:latin typeface="+mn-ea"/>
              </a:rPr>
              <a:t>省</a:t>
            </a:r>
            <a:r>
              <a:rPr lang="en-US" altLang="ja-JP" sz="2400" dirty="0">
                <a:latin typeface="+mn-ea"/>
              </a:rPr>
              <a:t>CO2</a:t>
            </a:r>
            <a:r>
              <a:rPr lang="ja-JP" altLang="en-US" sz="2400" dirty="0">
                <a:latin typeface="+mn-ea"/>
              </a:rPr>
              <a:t>先導事業に採択されたプロジェクトの一環として進めている共同研究の一部です。</a:t>
            </a:r>
          </a:p>
          <a:p>
            <a:endParaRPr lang="ja-JP" altLang="en-US" sz="2400" dirty="0">
              <a:latin typeface="+mn-ea"/>
            </a:endParaRPr>
          </a:p>
        </p:txBody>
      </p:sp>
      <p:sp>
        <p:nvSpPr>
          <p:cNvPr id="1132" name="スライド番号プレースホルダー 3"/>
          <p:cNvSpPr>
            <a:spLocks noGrp="1"/>
          </p:cNvSpPr>
          <p:nvPr>
            <p:ph type="sldNum" sz="quarter" idx="10"/>
          </p:nvPr>
        </p:nvSpPr>
        <p:spPr/>
        <p:txBody>
          <a:bodyPr/>
          <a:lstStyle/>
          <a:p>
            <a:fld id="{00FB2A39-6AF0-4FDF-A85D-C747B6F5BF9B}" type="slidenum">
              <a:rPr kumimoji="1" lang="ja-JP" altLang="en-US" smtClean="0"/>
              <a:t>2</a:t>
            </a:fld>
            <a:endParaRPr kumimoji="1" lang="ja-JP" altLang="en-US" dirty="0"/>
          </a:p>
        </p:txBody>
      </p:sp>
    </p:spTree>
    <p:extLst>
      <p:ext uri="{BB962C8B-B14F-4D97-AF65-F5344CB8AC3E}">
        <p14:creationId xmlns:p14="http://schemas.microsoft.com/office/powerpoint/2010/main" val="2702513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2" name="スライド イメージ プレースホルダー 1"/>
          <p:cNvSpPr>
            <a:spLocks noGrp="1" noRot="1" noChangeAspect="1"/>
          </p:cNvSpPr>
          <p:nvPr>
            <p:ph type="sldImg"/>
          </p:nvPr>
        </p:nvSpPr>
        <p:spPr/>
      </p:sp>
      <p:sp>
        <p:nvSpPr>
          <p:cNvPr id="1153" name="ノート プレースホルダー 2"/>
          <p:cNvSpPr>
            <a:spLocks noGrp="1"/>
          </p:cNvSpPr>
          <p:nvPr>
            <p:ph type="body" idx="1"/>
          </p:nvPr>
        </p:nvSpPr>
        <p:spPr/>
        <p:txBody>
          <a:bodyPr vert="horz" lIns="92226" tIns="46113" rIns="92226" bIns="46113" rtlCol="0"/>
          <a:lstStyle/>
          <a:p>
            <a:r>
              <a:rPr lang="ja-JP" altLang="en-US" sz="2400" dirty="0">
                <a:latin typeface="+mn-ea"/>
              </a:rPr>
              <a:t>昨年度の報告に引き続き、</a:t>
            </a:r>
            <a:endParaRPr lang="en-US" altLang="ja-JP" sz="2400" dirty="0">
              <a:latin typeface="+mn-ea"/>
            </a:endParaRPr>
          </a:p>
          <a:p>
            <a:r>
              <a:rPr lang="en-US" altLang="ja-JP" sz="2400" dirty="0">
                <a:latin typeface="+mn-ea"/>
              </a:rPr>
              <a:t>HEMS</a:t>
            </a:r>
            <a:r>
              <a:rPr lang="ja-JP" altLang="en-US" sz="2400" dirty="0">
                <a:latin typeface="+mn-ea"/>
              </a:rPr>
              <a:t>を有するマンションにおける</a:t>
            </a:r>
            <a:endParaRPr lang="en-US" altLang="ja-JP" sz="2400" dirty="0">
              <a:latin typeface="+mn-ea"/>
            </a:endParaRPr>
          </a:p>
          <a:p>
            <a:r>
              <a:rPr lang="ja-JP" altLang="en-US" sz="2400" dirty="0">
                <a:latin typeface="+mn-ea"/>
              </a:rPr>
              <a:t>省エネルギーに関する意識や行動、</a:t>
            </a:r>
            <a:endParaRPr lang="en-US" altLang="ja-JP" sz="2400" dirty="0">
              <a:latin typeface="+mn-ea"/>
            </a:endParaRPr>
          </a:p>
          <a:p>
            <a:r>
              <a:rPr lang="ja-JP" altLang="en-US" sz="2400" dirty="0">
                <a:latin typeface="+mn-ea"/>
              </a:rPr>
              <a:t>およびエネルギー使用特性に関する</a:t>
            </a:r>
            <a:endParaRPr lang="en-US" altLang="ja-JP" sz="2400" dirty="0">
              <a:latin typeface="+mn-ea"/>
            </a:endParaRPr>
          </a:p>
          <a:p>
            <a:r>
              <a:rPr lang="ja-JP" altLang="en-US" sz="2400" dirty="0">
                <a:latin typeface="+mn-ea"/>
              </a:rPr>
              <a:t>調査結果を報告します。</a:t>
            </a:r>
          </a:p>
          <a:p>
            <a:endParaRPr lang="en-US" altLang="ja-JP" sz="2400" dirty="0">
              <a:latin typeface="+mn-ea"/>
            </a:endParaRPr>
          </a:p>
          <a:p>
            <a:r>
              <a:rPr lang="ja-JP" altLang="en-US" sz="2400" dirty="0">
                <a:latin typeface="+mn-ea"/>
              </a:rPr>
              <a:t>一連の研究は、</a:t>
            </a:r>
          </a:p>
          <a:p>
            <a:r>
              <a:rPr lang="ja-JP" altLang="en-US" sz="2400" dirty="0">
                <a:latin typeface="+mn-ea"/>
              </a:rPr>
              <a:t>省</a:t>
            </a:r>
            <a:r>
              <a:rPr lang="en-US" altLang="ja-JP" sz="2400" dirty="0">
                <a:latin typeface="+mn-ea"/>
              </a:rPr>
              <a:t>CO2</a:t>
            </a:r>
            <a:r>
              <a:rPr lang="ja-JP" altLang="en-US" sz="2400" dirty="0">
                <a:latin typeface="+mn-ea"/>
              </a:rPr>
              <a:t>先導事業に採択されたプロジェクトの一環として進めている共同研究の一部です。</a:t>
            </a:r>
          </a:p>
          <a:p>
            <a:endParaRPr lang="ja-JP" altLang="en-US" sz="2400" dirty="0">
              <a:latin typeface="+mn-ea"/>
            </a:endParaRPr>
          </a:p>
        </p:txBody>
      </p:sp>
      <p:sp>
        <p:nvSpPr>
          <p:cNvPr id="1154" name="スライド番号プレースホルダー 3"/>
          <p:cNvSpPr>
            <a:spLocks noGrp="1"/>
          </p:cNvSpPr>
          <p:nvPr>
            <p:ph type="sldNum" sz="quarter" idx="10"/>
          </p:nvPr>
        </p:nvSpPr>
        <p:spPr/>
        <p:txBody>
          <a:bodyPr/>
          <a:lstStyle/>
          <a:p>
            <a:fld id="{00FB2A39-6AF0-4FDF-A85D-C747B6F5BF9B}" type="slidenum">
              <a:rPr kumimoji="1" lang="ja-JP" altLang="en-US" smtClean="0"/>
              <a:t>3</a:t>
            </a:fld>
            <a:endParaRPr kumimoji="1" lang="ja-JP" altLang="en-US" dirty="0"/>
          </a:p>
        </p:txBody>
      </p:sp>
    </p:spTree>
    <p:extLst>
      <p:ext uri="{BB962C8B-B14F-4D97-AF65-F5344CB8AC3E}">
        <p14:creationId xmlns:p14="http://schemas.microsoft.com/office/powerpoint/2010/main" val="2616083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6" name="スライド イメージ プレースホルダー 1"/>
          <p:cNvSpPr>
            <a:spLocks noGrp="1" noRot="1" noChangeAspect="1"/>
          </p:cNvSpPr>
          <p:nvPr>
            <p:ph type="sldImg"/>
          </p:nvPr>
        </p:nvSpPr>
        <p:spPr/>
      </p:sp>
      <p:sp>
        <p:nvSpPr>
          <p:cNvPr id="1167" name="ノート プレースホルダー 2"/>
          <p:cNvSpPr>
            <a:spLocks noGrp="1"/>
          </p:cNvSpPr>
          <p:nvPr>
            <p:ph type="body" idx="1"/>
          </p:nvPr>
        </p:nvSpPr>
        <p:spPr/>
        <p:txBody>
          <a:bodyPr vert="horz" lIns="92226" tIns="46113" rIns="92226" bIns="46113" rtlCol="0"/>
          <a:lstStyle/>
          <a:p>
            <a:r>
              <a:rPr lang="ja-JP" altLang="en-US" sz="2400" dirty="0">
                <a:latin typeface="+mn-ea"/>
              </a:rPr>
              <a:t>昨年度の報告に引き続き、</a:t>
            </a:r>
            <a:endParaRPr lang="en-US" altLang="ja-JP" sz="2400" dirty="0">
              <a:latin typeface="+mn-ea"/>
            </a:endParaRPr>
          </a:p>
          <a:p>
            <a:r>
              <a:rPr lang="en-US" altLang="ja-JP" sz="2400" dirty="0">
                <a:latin typeface="+mn-ea"/>
              </a:rPr>
              <a:t>HEMS</a:t>
            </a:r>
            <a:r>
              <a:rPr lang="ja-JP" altLang="en-US" sz="2400" dirty="0">
                <a:latin typeface="+mn-ea"/>
              </a:rPr>
              <a:t>を有するマンションにおける</a:t>
            </a:r>
            <a:endParaRPr lang="en-US" altLang="ja-JP" sz="2400" dirty="0">
              <a:latin typeface="+mn-ea"/>
            </a:endParaRPr>
          </a:p>
          <a:p>
            <a:r>
              <a:rPr lang="ja-JP" altLang="en-US" sz="2400" dirty="0">
                <a:latin typeface="+mn-ea"/>
              </a:rPr>
              <a:t>省エネルギーに関する意識や行動、</a:t>
            </a:r>
            <a:endParaRPr lang="en-US" altLang="ja-JP" sz="2400" dirty="0">
              <a:latin typeface="+mn-ea"/>
            </a:endParaRPr>
          </a:p>
          <a:p>
            <a:r>
              <a:rPr lang="ja-JP" altLang="en-US" sz="2400" dirty="0">
                <a:latin typeface="+mn-ea"/>
              </a:rPr>
              <a:t>およびエネルギー使用特性に関する</a:t>
            </a:r>
            <a:endParaRPr lang="en-US" altLang="ja-JP" sz="2400" dirty="0">
              <a:latin typeface="+mn-ea"/>
            </a:endParaRPr>
          </a:p>
          <a:p>
            <a:r>
              <a:rPr lang="ja-JP" altLang="en-US" sz="2400" dirty="0">
                <a:latin typeface="+mn-ea"/>
              </a:rPr>
              <a:t>調査結果を報告します。</a:t>
            </a:r>
          </a:p>
          <a:p>
            <a:endParaRPr lang="en-US" altLang="ja-JP" sz="2400" dirty="0">
              <a:latin typeface="+mn-ea"/>
            </a:endParaRPr>
          </a:p>
          <a:p>
            <a:r>
              <a:rPr lang="ja-JP" altLang="en-US" sz="2400" dirty="0">
                <a:latin typeface="+mn-ea"/>
              </a:rPr>
              <a:t>一連の研究は、</a:t>
            </a:r>
          </a:p>
          <a:p>
            <a:r>
              <a:rPr lang="ja-JP" altLang="en-US" sz="2400" dirty="0">
                <a:latin typeface="+mn-ea"/>
              </a:rPr>
              <a:t>省</a:t>
            </a:r>
            <a:r>
              <a:rPr lang="en-US" altLang="ja-JP" sz="2400" dirty="0">
                <a:latin typeface="+mn-ea"/>
              </a:rPr>
              <a:t>CO2</a:t>
            </a:r>
            <a:r>
              <a:rPr lang="ja-JP" altLang="en-US" sz="2400" dirty="0">
                <a:latin typeface="+mn-ea"/>
              </a:rPr>
              <a:t>先導事業に採択されたプロジェクトの一環として進めている共同研究の一部です。</a:t>
            </a:r>
          </a:p>
          <a:p>
            <a:endParaRPr lang="ja-JP" altLang="en-US" sz="2400" dirty="0">
              <a:latin typeface="+mn-ea"/>
            </a:endParaRPr>
          </a:p>
        </p:txBody>
      </p:sp>
      <p:sp>
        <p:nvSpPr>
          <p:cNvPr id="1168" name="スライド番号プレースホルダー 3"/>
          <p:cNvSpPr>
            <a:spLocks noGrp="1"/>
          </p:cNvSpPr>
          <p:nvPr>
            <p:ph type="sldNum" sz="quarter" idx="10"/>
          </p:nvPr>
        </p:nvSpPr>
        <p:spPr/>
        <p:txBody>
          <a:bodyPr/>
          <a:lstStyle/>
          <a:p>
            <a:fld id="{00FB2A39-6AF0-4FDF-A85D-C747B6F5BF9B}" type="slidenum">
              <a:rPr kumimoji="1" lang="ja-JP" altLang="en-US" smtClean="0"/>
              <a:t>4</a:t>
            </a:fld>
            <a:endParaRPr kumimoji="1" lang="ja-JP" altLang="en-US" dirty="0"/>
          </a:p>
        </p:txBody>
      </p:sp>
    </p:spTree>
    <p:extLst>
      <p:ext uri="{BB962C8B-B14F-4D97-AF65-F5344CB8AC3E}">
        <p14:creationId xmlns:p14="http://schemas.microsoft.com/office/powerpoint/2010/main" val="4093642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9" name="スライド イメージ プレースホルダー 1"/>
          <p:cNvSpPr>
            <a:spLocks noGrp="1" noRot="1" noChangeAspect="1"/>
          </p:cNvSpPr>
          <p:nvPr>
            <p:ph type="sldImg"/>
          </p:nvPr>
        </p:nvSpPr>
        <p:spPr/>
      </p:sp>
      <p:sp>
        <p:nvSpPr>
          <p:cNvPr id="1190" name="ノート プレースホルダー 2"/>
          <p:cNvSpPr>
            <a:spLocks noGrp="1"/>
          </p:cNvSpPr>
          <p:nvPr>
            <p:ph type="body" idx="1"/>
          </p:nvPr>
        </p:nvSpPr>
        <p:spPr>
          <a:xfrm>
            <a:off x="713558" y="4783307"/>
            <a:ext cx="5444490" cy="3913615"/>
          </a:xfrm>
        </p:spPr>
        <p:txBody>
          <a:bodyPr vert="horz" lIns="92226" tIns="46113" rIns="92226" bIns="46113" rtlCol="0"/>
          <a:lstStyle/>
          <a:p>
            <a:r>
              <a:rPr lang="ja-JP" altLang="en-US" sz="2400" dirty="0">
                <a:latin typeface="+mn-ea"/>
              </a:rPr>
              <a:t>今回の調査では、</a:t>
            </a:r>
            <a:endParaRPr lang="en-US" altLang="ja-JP" sz="2400" dirty="0">
              <a:latin typeface="+mn-ea"/>
            </a:endParaRPr>
          </a:p>
          <a:p>
            <a:endParaRPr lang="ja-JP" altLang="en-US" sz="2400" dirty="0">
              <a:latin typeface="+mn-ea"/>
            </a:endParaRPr>
          </a:p>
        </p:txBody>
      </p:sp>
      <p:sp>
        <p:nvSpPr>
          <p:cNvPr id="1191" name="スライド番号プレースホルダー 3"/>
          <p:cNvSpPr>
            <a:spLocks noGrp="1"/>
          </p:cNvSpPr>
          <p:nvPr>
            <p:ph type="sldNum" sz="quarter" idx="10"/>
          </p:nvPr>
        </p:nvSpPr>
        <p:spPr/>
        <p:txBody>
          <a:bodyPr/>
          <a:lstStyle/>
          <a:p>
            <a:fld id="{00FB2A39-6AF0-4FDF-A85D-C747B6F5BF9B}" type="slidenum">
              <a:rPr kumimoji="1" lang="ja-JP" altLang="en-US" smtClean="0"/>
              <a:t>5</a:t>
            </a:fld>
            <a:endParaRPr kumimoji="1" lang="ja-JP" altLang="en-US" dirty="0"/>
          </a:p>
        </p:txBody>
      </p:sp>
    </p:spTree>
    <p:extLst>
      <p:ext uri="{BB962C8B-B14F-4D97-AF65-F5344CB8AC3E}">
        <p14:creationId xmlns:p14="http://schemas.microsoft.com/office/powerpoint/2010/main" val="463096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5" name="スライド イメージ プレースホルダー 1"/>
          <p:cNvSpPr>
            <a:spLocks noGrp="1" noRot="1" noChangeAspect="1"/>
          </p:cNvSpPr>
          <p:nvPr>
            <p:ph type="sldImg"/>
          </p:nvPr>
        </p:nvSpPr>
        <p:spPr/>
      </p:sp>
      <p:sp>
        <p:nvSpPr>
          <p:cNvPr id="1226" name="ノート プレースホルダー 2"/>
          <p:cNvSpPr>
            <a:spLocks noGrp="1"/>
          </p:cNvSpPr>
          <p:nvPr>
            <p:ph type="body" idx="1"/>
          </p:nvPr>
        </p:nvSpPr>
        <p:spPr>
          <a:xfrm>
            <a:off x="713558" y="4783307"/>
            <a:ext cx="5444490" cy="3913615"/>
          </a:xfrm>
        </p:spPr>
        <p:txBody>
          <a:bodyPr vert="horz" lIns="92226" tIns="46113" rIns="92226" bIns="46113" rtlCol="0"/>
          <a:lstStyle/>
          <a:p>
            <a:r>
              <a:rPr lang="ja-JP" altLang="en-US" sz="2400" dirty="0">
                <a:latin typeface="+mn-ea"/>
              </a:rPr>
              <a:t>今回の調査では、</a:t>
            </a:r>
            <a:endParaRPr lang="en-US" altLang="ja-JP" sz="2400" dirty="0">
              <a:latin typeface="+mn-ea"/>
            </a:endParaRPr>
          </a:p>
          <a:p>
            <a:endParaRPr lang="ja-JP" altLang="en-US" sz="2400" dirty="0">
              <a:latin typeface="+mn-ea"/>
            </a:endParaRPr>
          </a:p>
        </p:txBody>
      </p:sp>
      <p:sp>
        <p:nvSpPr>
          <p:cNvPr id="1227" name="スライド番号プレースホルダー 3"/>
          <p:cNvSpPr>
            <a:spLocks noGrp="1"/>
          </p:cNvSpPr>
          <p:nvPr>
            <p:ph type="sldNum" sz="quarter" idx="10"/>
          </p:nvPr>
        </p:nvSpPr>
        <p:spPr/>
        <p:txBody>
          <a:bodyPr/>
          <a:lstStyle/>
          <a:p>
            <a:fld id="{00FB2A39-6AF0-4FDF-A85D-C747B6F5BF9B}" type="slidenum">
              <a:rPr kumimoji="1" lang="ja-JP" altLang="en-US" smtClean="0"/>
              <a:t>6</a:t>
            </a:fld>
            <a:endParaRPr kumimoji="1" lang="ja-JP" altLang="en-US" dirty="0"/>
          </a:p>
        </p:txBody>
      </p:sp>
    </p:spTree>
    <p:extLst>
      <p:ext uri="{BB962C8B-B14F-4D97-AF65-F5344CB8AC3E}">
        <p14:creationId xmlns:p14="http://schemas.microsoft.com/office/powerpoint/2010/main" val="4181865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7" name="スライド イメージ プレースホルダー 1"/>
          <p:cNvSpPr>
            <a:spLocks noGrp="1" noRot="1" noChangeAspect="1"/>
          </p:cNvSpPr>
          <p:nvPr>
            <p:ph type="sldImg"/>
          </p:nvPr>
        </p:nvSpPr>
        <p:spPr/>
      </p:sp>
      <p:sp>
        <p:nvSpPr>
          <p:cNvPr id="1248" name="ノート プレースホルダー 2"/>
          <p:cNvSpPr>
            <a:spLocks noGrp="1"/>
          </p:cNvSpPr>
          <p:nvPr>
            <p:ph type="body" idx="1"/>
          </p:nvPr>
        </p:nvSpPr>
        <p:spPr>
          <a:xfrm>
            <a:off x="713558" y="4783307"/>
            <a:ext cx="5444490" cy="3913615"/>
          </a:xfrm>
        </p:spPr>
        <p:txBody>
          <a:bodyPr vert="horz" lIns="92226" tIns="46113" rIns="92226" bIns="46113" rtlCol="0"/>
          <a:lstStyle/>
          <a:p>
            <a:r>
              <a:rPr lang="ja-JP" altLang="en-US" sz="2400" dirty="0">
                <a:latin typeface="+mn-ea"/>
              </a:rPr>
              <a:t>今回の調査では、</a:t>
            </a:r>
            <a:endParaRPr lang="en-US" altLang="ja-JP" sz="2400" dirty="0">
              <a:latin typeface="+mn-ea"/>
            </a:endParaRPr>
          </a:p>
          <a:p>
            <a:endParaRPr lang="ja-JP" altLang="en-US" sz="2400" dirty="0">
              <a:latin typeface="+mn-ea"/>
            </a:endParaRPr>
          </a:p>
        </p:txBody>
      </p:sp>
      <p:sp>
        <p:nvSpPr>
          <p:cNvPr id="1249" name="スライド番号プレースホルダー 3"/>
          <p:cNvSpPr>
            <a:spLocks noGrp="1"/>
          </p:cNvSpPr>
          <p:nvPr>
            <p:ph type="sldNum" sz="quarter" idx="10"/>
          </p:nvPr>
        </p:nvSpPr>
        <p:spPr/>
        <p:txBody>
          <a:bodyPr/>
          <a:lstStyle/>
          <a:p>
            <a:fld id="{00FB2A39-6AF0-4FDF-A85D-C747B6F5BF9B}" type="slidenum">
              <a:rPr kumimoji="1" lang="ja-JP" altLang="en-US" smtClean="0"/>
              <a:t>7</a:t>
            </a:fld>
            <a:endParaRPr kumimoji="1" lang="ja-JP" altLang="en-US" dirty="0"/>
          </a:p>
        </p:txBody>
      </p:sp>
    </p:spTree>
    <p:extLst>
      <p:ext uri="{BB962C8B-B14F-4D97-AF65-F5344CB8AC3E}">
        <p14:creationId xmlns:p14="http://schemas.microsoft.com/office/powerpoint/2010/main" val="4181865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4" name="スライド イメージ プレースホルダー 1"/>
          <p:cNvSpPr>
            <a:spLocks noGrp="1" noRot="1" noChangeAspect="1"/>
          </p:cNvSpPr>
          <p:nvPr>
            <p:ph type="sldImg"/>
          </p:nvPr>
        </p:nvSpPr>
        <p:spPr/>
      </p:sp>
      <p:sp>
        <p:nvSpPr>
          <p:cNvPr id="1265" name="ノート プレースホルダー 2"/>
          <p:cNvSpPr>
            <a:spLocks noGrp="1"/>
          </p:cNvSpPr>
          <p:nvPr>
            <p:ph type="body" idx="1"/>
          </p:nvPr>
        </p:nvSpPr>
        <p:spPr>
          <a:xfrm>
            <a:off x="713558" y="4783307"/>
            <a:ext cx="5444490" cy="3913615"/>
          </a:xfrm>
        </p:spPr>
        <p:txBody>
          <a:bodyPr vert="horz" lIns="92226" tIns="46113" rIns="92226" bIns="46113" rtlCol="0"/>
          <a:lstStyle/>
          <a:p>
            <a:r>
              <a:rPr lang="ja-JP" altLang="en-US" sz="2400" dirty="0">
                <a:latin typeface="+mn-ea"/>
              </a:rPr>
              <a:t>今回の調査では、</a:t>
            </a:r>
            <a:endParaRPr lang="en-US" altLang="ja-JP" sz="2400" dirty="0">
              <a:latin typeface="+mn-ea"/>
            </a:endParaRPr>
          </a:p>
          <a:p>
            <a:endParaRPr lang="ja-JP" altLang="en-US" sz="2400" dirty="0">
              <a:latin typeface="+mn-ea"/>
            </a:endParaRPr>
          </a:p>
        </p:txBody>
      </p:sp>
      <p:sp>
        <p:nvSpPr>
          <p:cNvPr id="1266" name="スライド番号プレースホルダー 3"/>
          <p:cNvSpPr>
            <a:spLocks noGrp="1"/>
          </p:cNvSpPr>
          <p:nvPr>
            <p:ph type="sldNum" sz="quarter" idx="10"/>
          </p:nvPr>
        </p:nvSpPr>
        <p:spPr/>
        <p:txBody>
          <a:bodyPr/>
          <a:lstStyle/>
          <a:p>
            <a:fld id="{00FB2A39-6AF0-4FDF-A85D-C747B6F5BF9B}" type="slidenum">
              <a:rPr kumimoji="1" lang="ja-JP" altLang="en-US" smtClean="0"/>
              <a:t>8</a:t>
            </a:fld>
            <a:endParaRPr kumimoji="1" lang="ja-JP" altLang="en-US" dirty="0"/>
          </a:p>
        </p:txBody>
      </p:sp>
    </p:spTree>
    <p:extLst>
      <p:ext uri="{BB962C8B-B14F-4D97-AF65-F5344CB8AC3E}">
        <p14:creationId xmlns:p14="http://schemas.microsoft.com/office/powerpoint/2010/main" val="4181865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4" name="スライド イメージ プレースホルダー 1"/>
          <p:cNvSpPr>
            <a:spLocks noGrp="1" noRot="1" noChangeAspect="1"/>
          </p:cNvSpPr>
          <p:nvPr>
            <p:ph type="sldImg"/>
          </p:nvPr>
        </p:nvSpPr>
        <p:spPr/>
      </p:sp>
      <p:sp>
        <p:nvSpPr>
          <p:cNvPr id="1275" name="ノート プレースホルダー 2"/>
          <p:cNvSpPr>
            <a:spLocks noGrp="1"/>
          </p:cNvSpPr>
          <p:nvPr>
            <p:ph type="body" idx="1"/>
          </p:nvPr>
        </p:nvSpPr>
        <p:spPr>
          <a:xfrm>
            <a:off x="713558" y="4783307"/>
            <a:ext cx="5444490" cy="3913615"/>
          </a:xfrm>
        </p:spPr>
        <p:txBody>
          <a:bodyPr vert="horz" lIns="92226" tIns="46113" rIns="92226" bIns="46113" rtlCol="0"/>
          <a:lstStyle/>
          <a:p>
            <a:r>
              <a:rPr lang="ja-JP" altLang="en-US" sz="2400" dirty="0">
                <a:latin typeface="+mn-ea"/>
              </a:rPr>
              <a:t>今回の調査では、</a:t>
            </a:r>
            <a:endParaRPr lang="en-US" altLang="ja-JP" sz="2400" dirty="0">
              <a:latin typeface="+mn-ea"/>
            </a:endParaRPr>
          </a:p>
          <a:p>
            <a:endParaRPr lang="ja-JP" altLang="en-US" sz="2400" dirty="0">
              <a:latin typeface="+mn-ea"/>
            </a:endParaRPr>
          </a:p>
        </p:txBody>
      </p:sp>
      <p:sp>
        <p:nvSpPr>
          <p:cNvPr id="1276" name="スライド番号プレースホルダー 3"/>
          <p:cNvSpPr>
            <a:spLocks noGrp="1"/>
          </p:cNvSpPr>
          <p:nvPr>
            <p:ph type="sldNum" sz="quarter" idx="10"/>
          </p:nvPr>
        </p:nvSpPr>
        <p:spPr/>
        <p:txBody>
          <a:bodyPr/>
          <a:lstStyle/>
          <a:p>
            <a:fld id="{00FB2A39-6AF0-4FDF-A85D-C747B6F5BF9B}" type="slidenum">
              <a:rPr kumimoji="1" lang="ja-JP" altLang="en-US" smtClean="0"/>
              <a:t>9</a:t>
            </a:fld>
            <a:endParaRPr kumimoji="1" lang="ja-JP" altLang="en-US" dirty="0"/>
          </a:p>
        </p:txBody>
      </p:sp>
    </p:spTree>
    <p:extLst>
      <p:ext uri="{BB962C8B-B14F-4D97-AF65-F5344CB8AC3E}">
        <p14:creationId xmlns:p14="http://schemas.microsoft.com/office/powerpoint/2010/main" val="4181865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B36EB64F-BE30-4842-B352-71C9B63C5DDE}" type="datetime1">
              <a:rPr kumimoji="1" lang="ja-JP" altLang="en-US" smtClean="0"/>
              <a:t>2021/7/27</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2428250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C091B49A-9BA3-460F-9525-25398CEC8DD8}" type="datetime1">
              <a:rPr kumimoji="1" lang="ja-JP" altLang="en-US" smtClean="0"/>
              <a:t>2021/7/27</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1733155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2513FD8C-E4A2-4339-956F-C9D84878566A}" type="datetime1">
              <a:rPr kumimoji="1" lang="ja-JP" altLang="en-US" smtClean="0"/>
              <a:t>2021/7/27</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3376564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FF03F7B8-F821-4867-B73D-CC17DCDA380B}" type="datetime1">
              <a:rPr kumimoji="1" lang="ja-JP" altLang="en-US" smtClean="0"/>
              <a:t>2021/7/27</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3294713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EDDE6B5A-4460-45CA-8460-83BCB180D7B0}" type="datetime1">
              <a:rPr kumimoji="1" lang="ja-JP" altLang="en-US" smtClean="0"/>
              <a:t>2021/7/27</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1265337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D46CAE15-3217-4D63-8949-9A8A55E35A2D}" type="datetime1">
              <a:rPr kumimoji="1" lang="ja-JP" altLang="en-US" smtClean="0"/>
              <a:t>2021/7/27</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1117255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E8CA4299-EA5C-408B-828F-10A64E8C0E3C}" type="datetime1">
              <a:rPr kumimoji="1" lang="ja-JP" altLang="en-US" smtClean="0"/>
              <a:t>2021/7/27</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883151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82B5D1C3-199E-44FB-AB20-769ACEE2DD5A}" type="datetime1">
              <a:rPr kumimoji="1" lang="ja-JP" altLang="en-US" smtClean="0"/>
              <a:t>2021/7/27</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827331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8AFA4FE3-14CB-4018-8103-E5E6680DFB37}" type="datetime1">
              <a:rPr kumimoji="1" lang="ja-JP" altLang="en-US" smtClean="0"/>
              <a:t>2021/7/27</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94329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75"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E446ADDB-1F23-4A5A-ADAD-719AAA020C3B}" type="datetime1">
              <a:rPr kumimoji="1" lang="ja-JP" altLang="en-US" smtClean="0"/>
              <a:t>2021/7/27</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3529121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1083"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13685AC1-1E26-4007-8825-6FC0B13E790E}" type="datetime1">
              <a:rPr kumimoji="1" lang="ja-JP" altLang="en-US" smtClean="0"/>
              <a:t>2021/7/27</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313036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97A00-C7E4-4777-975B-EC64A6564E7B}" type="datetime1">
              <a:rPr kumimoji="1" lang="ja-JP" altLang="en-US" smtClean="0"/>
              <a:t>2021/7/27</a:t>
            </a:fld>
            <a:endParaRPr kumimoji="1" lang="ja-JP" altLang="en-US"/>
          </a:p>
        </p:txBody>
      </p:sp>
      <p:sp>
        <p:nvSpPr>
          <p:cNvPr id="102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9290E-3DC3-454E-9062-54CDFE1E68F5}" type="slidenum">
              <a:rPr kumimoji="1" lang="ja-JP" altLang="en-US" smtClean="0"/>
              <a:t>‹#›</a:t>
            </a:fld>
            <a:endParaRPr kumimoji="1" lang="ja-JP" altLang="en-US"/>
          </a:p>
        </p:txBody>
      </p:sp>
    </p:spTree>
    <p:extLst>
      <p:ext uri="{BB962C8B-B14F-4D97-AF65-F5344CB8AC3E}">
        <p14:creationId xmlns:p14="http://schemas.microsoft.com/office/powerpoint/2010/main" val="4144631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1.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1.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3.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1.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6.emf"/><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正方形/長方形 6"/>
          <p:cNvSpPr/>
          <p:nvPr/>
        </p:nvSpPr>
        <p:spPr>
          <a:xfrm>
            <a:off x="17304" y="562871"/>
            <a:ext cx="9144000" cy="101600"/>
          </a:xfrm>
          <a:prstGeom prst="rect">
            <a:avLst/>
          </a:prstGeom>
          <a:gradFill flip="none" rotWithShape="1">
            <a:gsLst>
              <a:gs pos="0">
                <a:srgbClr val="9BBB59">
                  <a:lumMod val="0"/>
                  <a:lumOff val="100000"/>
                </a:srgbClr>
              </a:gs>
              <a:gs pos="13000">
                <a:srgbClr val="9BBB59">
                  <a:lumMod val="0"/>
                  <a:lumOff val="100000"/>
                </a:srgbClr>
              </a:gs>
              <a:gs pos="100000">
                <a:srgbClr val="9BBB59"/>
              </a:gs>
            </a:gsLst>
            <a:lin ang="5400000" scaled="0"/>
            <a:tileRect/>
          </a:gradFill>
          <a:ln w="3175" cap="flat" cmpd="sng" algn="ctr">
            <a:noFill/>
            <a:prstDash val="solid"/>
          </a:ln>
          <a:effectLst>
            <a:outerShdw blurRad="40000" dist="20000" dir="5400000" rotWithShape="0">
              <a:srgbClr val="000000">
                <a:alpha val="38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pic>
        <p:nvPicPr>
          <p:cNvPr id="1108" name="図 10"/>
          <p:cNvPicPr>
            <a:picLocks noChangeAspect="1"/>
          </p:cNvPicPr>
          <p:nvPr/>
        </p:nvPicPr>
        <p:blipFill>
          <a:blip r:embed="rId3"/>
          <a:stretch>
            <a:fillRect/>
          </a:stretch>
        </p:blipFill>
        <p:spPr>
          <a:xfrm>
            <a:off x="8652" y="313023"/>
            <a:ext cx="9126696" cy="3115977"/>
          </a:xfrm>
          <a:prstGeom prst="rect">
            <a:avLst/>
          </a:prstGeom>
        </p:spPr>
      </p:pic>
      <p:sp>
        <p:nvSpPr>
          <p:cNvPr id="1109" name="タイトル 1"/>
          <p:cNvSpPr>
            <a:spLocks noGrp="1"/>
          </p:cNvSpPr>
          <p:nvPr>
            <p:ph type="ctrTitle"/>
          </p:nvPr>
        </p:nvSpPr>
        <p:spPr>
          <a:xfrm>
            <a:off x="31159" y="1097171"/>
            <a:ext cx="9020679" cy="2064308"/>
          </a:xfrm>
        </p:spPr>
        <p:txBody>
          <a:bodyPr anchor="t">
            <a:normAutofit fontScale="90000"/>
          </a:bodyPr>
          <a:lstStyle/>
          <a:p>
            <a:pPr indent="152400"/>
            <a:r>
              <a:rPr lang="ja-JP" altLang="en-US" sz="3300" kern="100" dirty="0">
                <a:solidFill>
                  <a:srgbClr val="C00000"/>
                </a:solidFill>
                <a:latin typeface="Century" panose="02040604050505020304" pitchFamily="18" charset="0"/>
                <a:ea typeface="ＭＳ ゴシック" panose="020B0609070205080204" pitchFamily="49" charset="-128"/>
                <a:cs typeface="Times New Roman" panose="02020603050405020304" pitchFamily="18" charset="0"/>
              </a:rPr>
              <a:t>放射空調設備を設けた体育館の環境形成特性と省エネルギーに関する</a:t>
            </a:r>
            <a:r>
              <a:rPr lang="ja-JP" altLang="ja-JP" sz="3300" kern="100" dirty="0">
                <a:solidFill>
                  <a:srgbClr val="C00000"/>
                </a:solidFill>
                <a:latin typeface="Century" panose="02040604050505020304" pitchFamily="18" charset="0"/>
                <a:ea typeface="ＭＳ ゴシック" panose="020B0609070205080204" pitchFamily="49" charset="-128"/>
                <a:cs typeface="Times New Roman" panose="02020603050405020304" pitchFamily="18" charset="0"/>
              </a:rPr>
              <a:t>研究</a:t>
            </a:r>
            <a:br>
              <a:rPr lang="en-US" altLang="ja-JP" sz="3300" kern="100" dirty="0">
                <a:solidFill>
                  <a:srgbClr val="C00000"/>
                </a:solidFill>
                <a:latin typeface="Century" panose="02040604050505020304" pitchFamily="18" charset="0"/>
                <a:ea typeface="ＭＳ ゴシック" panose="020B0609070205080204" pitchFamily="49" charset="-128"/>
                <a:cs typeface="Times New Roman" panose="02020603050405020304" pitchFamily="18" charset="0"/>
              </a:rPr>
            </a:br>
            <a:br>
              <a:rPr lang="ja-JP" altLang="ja-JP" sz="2000" kern="100" dirty="0">
                <a:latin typeface="Century" panose="02040604050505020304" pitchFamily="18" charset="0"/>
                <a:ea typeface="ＭＳ 明朝" panose="02020609040205080304" pitchFamily="17" charset="-128"/>
                <a:cs typeface="Times New Roman" panose="02020603050405020304" pitchFamily="18" charset="0"/>
              </a:rPr>
            </a:br>
            <a:r>
              <a:rPr lang="ja-JP" altLang="en-US" sz="3100" b="1" kern="100" dirty="0">
                <a:solidFill>
                  <a:srgbClr val="0070C0"/>
                </a:solidFill>
                <a:latin typeface="+mn-ea"/>
                <a:ea typeface="+mn-ea"/>
                <a:cs typeface="+mn-lt"/>
              </a:rPr>
              <a:t>その１　冷房期における空調運転時の温熱環境と</a:t>
            </a:r>
            <a:br>
              <a:rPr lang="en-US" altLang="ja-JP" sz="3100" b="1" kern="100" dirty="0">
                <a:solidFill>
                  <a:srgbClr val="0070C0"/>
                </a:solidFill>
                <a:latin typeface="+mn-ea"/>
                <a:ea typeface="+mn-ea"/>
                <a:cs typeface="+mn-lt"/>
              </a:rPr>
            </a:br>
            <a:r>
              <a:rPr lang="ja-JP" altLang="en-US" sz="3100" b="1" kern="100" dirty="0">
                <a:solidFill>
                  <a:srgbClr val="0070C0"/>
                </a:solidFill>
                <a:latin typeface="+mn-ea"/>
                <a:ea typeface="+mn-ea"/>
                <a:cs typeface="+mn-lt"/>
              </a:rPr>
              <a:t>エネルギー消費の分析</a:t>
            </a:r>
            <a:br>
              <a:rPr lang="en-US" altLang="ja-JP" sz="3100"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br>
            <a:endParaRPr kumimoji="1" lang="ja-JP" altLang="en-US" dirty="0">
              <a:solidFill>
                <a:schemeClr val="accent5">
                  <a:lumMod val="75000"/>
                </a:schemeClr>
              </a:solidFill>
              <a:latin typeface="ＭＳ ゴシック" panose="020B0609070205080204" pitchFamily="49" charset="-128"/>
              <a:ea typeface="ＭＳ ゴシック" panose="020B0609070205080204" pitchFamily="49" charset="-128"/>
            </a:endParaRPr>
          </a:p>
        </p:txBody>
      </p:sp>
      <p:sp>
        <p:nvSpPr>
          <p:cNvPr id="1110" name="サブタイトル 2"/>
          <p:cNvSpPr>
            <a:spLocks noGrp="1"/>
          </p:cNvSpPr>
          <p:nvPr>
            <p:ph type="subTitle" idx="1"/>
          </p:nvPr>
        </p:nvSpPr>
        <p:spPr>
          <a:xfrm>
            <a:off x="1981364" y="4551932"/>
            <a:ext cx="5506028" cy="2255268"/>
          </a:xfrm>
        </p:spPr>
        <p:txBody>
          <a:bodyPr>
            <a:noAutofit/>
          </a:bodyPr>
          <a:lstStyle/>
          <a:p>
            <a:pPr defTabSz="914400" fontAlgn="base">
              <a:lnSpc>
                <a:spcPct val="120000"/>
              </a:lnSpc>
              <a:spcBef>
                <a:spcPct val="0"/>
              </a:spcBef>
              <a:spcAft>
                <a:spcPct val="0"/>
              </a:spcAft>
            </a:pPr>
            <a:r>
              <a:rPr lang="en-US" altLang="ja-JP" dirty="0">
                <a:solidFill>
                  <a:prstClr val="black"/>
                </a:solidFill>
                <a:latin typeface="游ゴシック Medium" panose="020B0500000000000000" pitchFamily="50" charset="-128"/>
                <a:ea typeface="游ゴシック Medium" panose="020B0500000000000000" pitchFamily="50" charset="-128"/>
              </a:rPr>
              <a:t>2021</a:t>
            </a:r>
            <a:r>
              <a:rPr lang="ja-JP" altLang="en-US" dirty="0">
                <a:solidFill>
                  <a:prstClr val="black"/>
                </a:solidFill>
                <a:latin typeface="游ゴシック Medium" panose="020B0500000000000000" pitchFamily="50" charset="-128"/>
                <a:ea typeface="游ゴシック Medium" panose="020B0500000000000000" pitchFamily="50" charset="-128"/>
              </a:rPr>
              <a:t>年</a:t>
            </a:r>
            <a:r>
              <a:rPr lang="en-US" altLang="ja-JP" dirty="0">
                <a:solidFill>
                  <a:prstClr val="black"/>
                </a:solidFill>
                <a:latin typeface="游ゴシック Medium" panose="020B0500000000000000" pitchFamily="50" charset="-128"/>
                <a:ea typeface="游ゴシック Medium" panose="020B0500000000000000" pitchFamily="50" charset="-128"/>
              </a:rPr>
              <a:t>9</a:t>
            </a:r>
            <a:r>
              <a:rPr lang="ja-JP" altLang="en-US" dirty="0">
                <a:solidFill>
                  <a:prstClr val="black"/>
                </a:solidFill>
                <a:latin typeface="游ゴシック Medium" panose="020B0500000000000000" pitchFamily="50" charset="-128"/>
                <a:ea typeface="游ゴシック Medium" panose="020B0500000000000000" pitchFamily="50" charset="-128"/>
              </a:rPr>
              <a:t>月</a:t>
            </a:r>
            <a:endParaRPr lang="en-US" altLang="ja-JP" dirty="0">
              <a:solidFill>
                <a:prstClr val="black"/>
              </a:solidFill>
              <a:latin typeface="游ゴシック Medium" panose="020B0500000000000000" pitchFamily="50" charset="-128"/>
              <a:ea typeface="游ゴシック Medium" panose="020B0500000000000000" pitchFamily="50" charset="-128"/>
            </a:endParaRPr>
          </a:p>
          <a:p>
            <a:pPr defTabSz="914400" fontAlgn="base">
              <a:lnSpc>
                <a:spcPct val="120000"/>
              </a:lnSpc>
              <a:spcBef>
                <a:spcPct val="0"/>
              </a:spcBef>
              <a:spcAft>
                <a:spcPct val="0"/>
              </a:spcAft>
            </a:pPr>
            <a:endParaRPr lang="ja-JP" altLang="ja-JP" sz="2000" dirty="0">
              <a:solidFill>
                <a:prstClr val="black"/>
              </a:solidFill>
              <a:latin typeface="游ゴシック Medium" panose="020B0500000000000000" pitchFamily="50" charset="-128"/>
              <a:ea typeface="游ゴシック Medium" panose="020B0500000000000000" pitchFamily="50" charset="-128"/>
            </a:endParaRPr>
          </a:p>
          <a:p>
            <a:pPr algn="l" fontAlgn="base">
              <a:lnSpc>
                <a:spcPct val="100000"/>
              </a:lnSpc>
              <a:spcBef>
                <a:spcPts val="0"/>
              </a:spcBef>
              <a:spcAft>
                <a:spcPct val="0"/>
              </a:spcAft>
            </a:pPr>
            <a:r>
              <a:rPr lang="ja-JP" altLang="en-US" sz="2000" b="1" dirty="0">
                <a:solidFill>
                  <a:prstClr val="black">
                    <a:lumMod val="85000"/>
                    <a:lumOff val="15000"/>
                  </a:prstClr>
                </a:solidFill>
                <a:latin typeface="+mn-ea"/>
                <a:ea typeface="+mn-ea"/>
              </a:rPr>
              <a:t>○ 正会員　内川　克幸　 （アイラム） 　 　</a:t>
            </a:r>
            <a:endParaRPr lang="en-US" altLang="ja-JP" sz="2000" b="1" dirty="0">
              <a:solidFill>
                <a:prstClr val="black">
                  <a:lumMod val="85000"/>
                  <a:lumOff val="15000"/>
                </a:prstClr>
              </a:solidFill>
              <a:latin typeface="+mn-ea"/>
              <a:ea typeface="+mn-ea"/>
            </a:endParaRPr>
          </a:p>
          <a:p>
            <a:pPr algn="l" fontAlgn="base">
              <a:lnSpc>
                <a:spcPct val="100000"/>
              </a:lnSpc>
              <a:spcBef>
                <a:spcPts val="0"/>
              </a:spcBef>
              <a:spcAft>
                <a:spcPct val="0"/>
              </a:spcAft>
            </a:pPr>
            <a:r>
              <a:rPr lang="ja-JP" altLang="en-US" sz="2000" b="1" dirty="0">
                <a:solidFill>
                  <a:prstClr val="black">
                    <a:lumMod val="85000"/>
                    <a:lumOff val="15000"/>
                  </a:prstClr>
                </a:solidFill>
                <a:latin typeface="+mn-ea"/>
                <a:ea typeface="+mn-ea"/>
              </a:rPr>
              <a:t>　 正会員　坊垣　和明　 （東京都市大学）</a:t>
            </a:r>
            <a:endParaRPr b="1">
              <a:latin typeface="+mn-ea"/>
              <a:ea typeface="+mn-ea"/>
            </a:endParaRPr>
          </a:p>
          <a:p>
            <a:pPr algn="l" fontAlgn="base">
              <a:lnSpc>
                <a:spcPct val="100000"/>
              </a:lnSpc>
              <a:spcBef>
                <a:spcPts val="0"/>
              </a:spcBef>
              <a:spcAft>
                <a:spcPct val="0"/>
              </a:spcAft>
            </a:pPr>
            <a:r>
              <a:rPr lang="ja-JP" altLang="en-US" sz="2000" b="1" dirty="0">
                <a:solidFill>
                  <a:prstClr val="black">
                    <a:lumMod val="85000"/>
                    <a:lumOff val="15000"/>
                  </a:prstClr>
                </a:solidFill>
                <a:latin typeface="+mn-ea"/>
                <a:ea typeface="+mn-ea"/>
              </a:rPr>
              <a:t>　 正会員　吉田　正</a:t>
            </a:r>
            <a:r>
              <a:rPr lang="ja-JP" altLang="en-US" sz="2000" b="1" dirty="0">
                <a:latin typeface="+mn-ea"/>
                <a:ea typeface="+mn-ea"/>
              </a:rPr>
              <a:t>　　 </a:t>
            </a:r>
            <a:r>
              <a:rPr lang="ja-JP" altLang="en-US" sz="2000" b="1" dirty="0">
                <a:solidFill>
                  <a:prstClr val="black">
                    <a:lumMod val="85000"/>
                    <a:lumOff val="15000"/>
                  </a:prstClr>
                </a:solidFill>
                <a:latin typeface="+mn-ea"/>
                <a:ea typeface="+mn-ea"/>
              </a:rPr>
              <a:t>（アイラム）</a:t>
            </a:r>
            <a:endParaRPr kumimoji="1" lang="ja-JP" altLang="en-US" sz="2000" b="1" dirty="0">
              <a:latin typeface="+mn-ea"/>
              <a:ea typeface="+mn-ea"/>
            </a:endParaRPr>
          </a:p>
        </p:txBody>
      </p:sp>
      <p:sp>
        <p:nvSpPr>
          <p:cNvPr id="1111" name="スライド番号プレースホルダー 8"/>
          <p:cNvSpPr>
            <a:spLocks noGrp="1"/>
          </p:cNvSpPr>
          <p:nvPr>
            <p:ph type="sldNum" sz="quarter" idx="12"/>
          </p:nvPr>
        </p:nvSpPr>
        <p:spPr>
          <a:xfrm>
            <a:off x="6972300" y="6295129"/>
            <a:ext cx="2057400" cy="365125"/>
          </a:xfrm>
        </p:spPr>
        <p:txBody>
          <a:bodyPr/>
          <a:lstStyle/>
          <a:p>
            <a:fld id="{5219290E-3DC3-454E-9062-54CDFE1E68F5}" type="slidenum">
              <a:rPr kumimoji="1" lang="ja-JP" altLang="en-US" sz="1400" smtClean="0"/>
              <a:t>1</a:t>
            </a:fld>
            <a:endParaRPr kumimoji="1" lang="ja-JP" altLang="en-US" sz="1400"/>
          </a:p>
        </p:txBody>
      </p:sp>
      <p:sp>
        <p:nvSpPr>
          <p:cNvPr id="1112" name="テキスト ボックス 7"/>
          <p:cNvSpPr txBox="1">
            <a:spLocks noChangeArrowheads="1"/>
          </p:cNvSpPr>
          <p:nvPr/>
        </p:nvSpPr>
        <p:spPr>
          <a:xfrm>
            <a:off x="5830784" y="50800"/>
            <a:ext cx="3313216" cy="276106"/>
          </a:xfrm>
          <a:prstGeom prst="rect">
            <a:avLst/>
          </a:prstGeom>
          <a:noFill/>
          <a:ln>
            <a:noFill/>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914400" eaLnBrk="1" fontAlgn="base" hangingPunct="1">
              <a:spcBef>
                <a:spcPct val="0"/>
              </a:spcBef>
              <a:spcAft>
                <a:spcPct val="0"/>
              </a:spcAft>
              <a:buFontTx/>
              <a:buNone/>
              <a:defRPr/>
            </a:pPr>
            <a:r>
              <a:rPr lang="en-US" altLang="ja-JP" sz="1200" dirty="0">
                <a:solidFill>
                  <a:prstClr val="black"/>
                </a:solidFill>
                <a:latin typeface="游ゴシック" panose="020B0400000000000000" pitchFamily="50" charset="-128"/>
                <a:ea typeface="游ゴシック" panose="020B0400000000000000" pitchFamily="50" charset="-128"/>
              </a:rPr>
              <a:t>2021</a:t>
            </a:r>
            <a:r>
              <a:rPr lang="ja-JP" altLang="en-US" sz="1200" dirty="0">
                <a:solidFill>
                  <a:prstClr val="black"/>
                </a:solidFill>
                <a:latin typeface="游ゴシック" panose="020B0400000000000000" pitchFamily="50" charset="-128"/>
                <a:ea typeface="游ゴシック" panose="020B0400000000000000" pitchFamily="50" charset="-128"/>
              </a:rPr>
              <a:t>年度空気調和・衛生工学会大会（福島）</a:t>
            </a:r>
          </a:p>
        </p:txBody>
      </p:sp>
      <p:sp>
        <p:nvSpPr>
          <p:cNvPr id="1113" name="テキスト ボックス 9"/>
          <p:cNvSpPr txBox="1"/>
          <p:nvPr/>
        </p:nvSpPr>
        <p:spPr>
          <a:xfrm>
            <a:off x="290945" y="3507757"/>
            <a:ext cx="8637155" cy="707886"/>
          </a:xfrm>
          <a:prstGeom prst="rect">
            <a:avLst/>
          </a:prstGeom>
          <a:noFill/>
        </p:spPr>
        <p:txBody>
          <a:bodyPr wrap="square">
            <a:spAutoFit/>
          </a:bodyPr>
          <a:lstStyle/>
          <a:p>
            <a:pPr algn="ctr"/>
            <a:r>
              <a:rPr lang="en-US" altLang="ja-JP" sz="2000" dirty="0">
                <a:latin typeface="+mj-lt"/>
              </a:rPr>
              <a:t>Study on the thermal environment &amp; energy conservation at the gymnasium in which installed radiant heating/cooling system</a:t>
            </a:r>
            <a:endParaRPr lang="ja-JP" altLang="en-US" sz="2000" dirty="0">
              <a:latin typeface="+mj-lt"/>
            </a:endParaRPr>
          </a:p>
        </p:txBody>
      </p:sp>
    </p:spTree>
    <p:extLst>
      <p:ext uri="{BB962C8B-B14F-4D97-AF65-F5344CB8AC3E}">
        <p14:creationId xmlns:p14="http://schemas.microsoft.com/office/powerpoint/2010/main" val="2742609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9" name="図 307"/>
          <p:cNvPicPr>
            <a:picLocks noChangeAspect="1"/>
          </p:cNvPicPr>
          <p:nvPr/>
        </p:nvPicPr>
        <p:blipFill>
          <a:blip r:embed="rId4"/>
          <a:stretch>
            <a:fillRect/>
          </a:stretch>
        </p:blipFill>
        <p:spPr>
          <a:xfrm>
            <a:off x="552165" y="3428381"/>
            <a:ext cx="8022367" cy="2767430"/>
          </a:xfrm>
          <a:prstGeom prst="rect">
            <a:avLst/>
          </a:prstGeom>
          <a:noFill/>
          <a:ln>
            <a:noFill/>
          </a:ln>
        </p:spPr>
      </p:pic>
      <p:pic>
        <p:nvPicPr>
          <p:cNvPr id="1278" name="図 8"/>
          <p:cNvPicPr>
            <a:picLocks noChangeAspect="1"/>
          </p:cNvPicPr>
          <p:nvPr/>
        </p:nvPicPr>
        <p:blipFill>
          <a:blip r:embed="rId5"/>
          <a:stretch>
            <a:fillRect/>
          </a:stretch>
        </p:blipFill>
        <p:spPr>
          <a:xfrm>
            <a:off x="0" y="11976"/>
            <a:ext cx="9126696" cy="671359"/>
          </a:xfrm>
          <a:prstGeom prst="rect">
            <a:avLst/>
          </a:prstGeom>
        </p:spPr>
      </p:pic>
      <p:sp>
        <p:nvSpPr>
          <p:cNvPr id="1279" name="タイトル 1"/>
          <p:cNvSpPr>
            <a:spLocks noGrp="1"/>
          </p:cNvSpPr>
          <p:nvPr>
            <p:ph type="title"/>
          </p:nvPr>
        </p:nvSpPr>
        <p:spPr>
          <a:xfrm>
            <a:off x="52220" y="171734"/>
            <a:ext cx="7616199" cy="511601"/>
          </a:xfrm>
        </p:spPr>
        <p:txBody>
          <a:bodyPr anchor="t">
            <a:noAutofit/>
          </a:bodyPr>
          <a:lstStyle/>
          <a:p>
            <a:pPr lvl="0">
              <a:lnSpc>
                <a:spcPts val="3300"/>
              </a:lnSpc>
              <a:spcAft>
                <a:spcPts val="600"/>
              </a:spcAft>
              <a:defRPr/>
            </a:pPr>
            <a:r>
              <a:rPr lang="ja-JP" altLang="en-US" sz="3000" b="1" kern="0" dirty="0">
                <a:solidFill>
                  <a:srgbClr val="C00000"/>
                </a:solidFill>
                <a:latin typeface="游ゴシック Medium" panose="020B0500000000000000" pitchFamily="50" charset="-128"/>
                <a:ea typeface="游ゴシック Medium" panose="020B0500000000000000" pitchFamily="50" charset="-128"/>
                <a:cs typeface="+mn-cs"/>
              </a:rPr>
              <a:t>３．測定結果</a:t>
            </a:r>
            <a:br>
              <a:rPr lang="en-US" altLang="ja-JP" sz="3000" b="1" kern="0" dirty="0">
                <a:solidFill>
                  <a:srgbClr val="C00000"/>
                </a:solidFill>
                <a:latin typeface="游ゴシック Medium" panose="020B0500000000000000" pitchFamily="50" charset="-128"/>
                <a:ea typeface="游ゴシック Medium" panose="020B0500000000000000" pitchFamily="50" charset="-128"/>
                <a:cs typeface="+mn-cs"/>
              </a:rPr>
            </a:br>
            <a:endParaRPr kumimoji="1" lang="ja-JP" altLang="en-US" sz="2800" dirty="0">
              <a:latin typeface="游ゴシック Medium" panose="020B0500000000000000" pitchFamily="50" charset="-128"/>
              <a:ea typeface="游ゴシック Medium" panose="020B0500000000000000" pitchFamily="50" charset="-128"/>
            </a:endParaRPr>
          </a:p>
        </p:txBody>
      </p:sp>
      <p:sp>
        <p:nvSpPr>
          <p:cNvPr id="1280" name="コンテンツ プレースホルダー 2"/>
          <p:cNvSpPr>
            <a:spLocks noGrp="1"/>
          </p:cNvSpPr>
          <p:nvPr>
            <p:ph idx="1"/>
          </p:nvPr>
        </p:nvSpPr>
        <p:spPr>
          <a:xfrm>
            <a:off x="47010" y="711611"/>
            <a:ext cx="5287638" cy="415052"/>
          </a:xfrm>
        </p:spPr>
        <p:txBody>
          <a:bodyPr>
            <a:noAutofit/>
          </a:bodyPr>
          <a:lstStyle/>
          <a:p>
            <a:pPr marL="0" lvl="0" indent="0">
              <a:lnSpc>
                <a:spcPts val="3300"/>
              </a:lnSpc>
              <a:spcBef>
                <a:spcPts val="0"/>
              </a:spcBef>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（６）モード別の処理熱量</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
        <p:nvSpPr>
          <p:cNvPr id="1281" name="スライド番号プレースホルダー 6"/>
          <p:cNvSpPr>
            <a:spLocks noGrp="1"/>
          </p:cNvSpPr>
          <p:nvPr>
            <p:ph type="sldNum" sz="quarter" idx="12"/>
          </p:nvPr>
        </p:nvSpPr>
        <p:spPr>
          <a:xfrm>
            <a:off x="94262" y="6506162"/>
            <a:ext cx="295417" cy="310346"/>
          </a:xfrm>
        </p:spPr>
        <p:txBody>
          <a:bodyPr/>
          <a:lstStyle/>
          <a:p>
            <a:fld id="{5219290E-3DC3-454E-9062-54CDFE1E68F5}" type="slidenum">
              <a:rPr kumimoji="1" lang="ja-JP" altLang="en-US" sz="1400" smtClean="0"/>
              <a:t>10</a:t>
            </a:fld>
            <a:endParaRPr kumimoji="1" lang="ja-JP" altLang="en-US" sz="1400" dirty="0"/>
          </a:p>
        </p:txBody>
      </p:sp>
      <p:sp>
        <p:nvSpPr>
          <p:cNvPr id="1282" name="テキスト ボックス 58"/>
          <p:cNvSpPr txBox="1"/>
          <p:nvPr/>
        </p:nvSpPr>
        <p:spPr>
          <a:xfrm>
            <a:off x="247703" y="1221600"/>
            <a:ext cx="8733815" cy="2206781"/>
          </a:xfrm>
          <a:prstGeom prst="rect">
            <a:avLst/>
          </a:prstGeom>
          <a:noFill/>
          <a:ln w="6350">
            <a:noFill/>
          </a:ln>
          <a:effectLst/>
        </p:spPr>
        <p:txBody>
          <a:bodyPr rot="0" spcFirstLastPara="0" vert="horz" wrap="square" lIns="36000" tIns="0" rIns="36000" bIns="0" numCol="1" spcCol="0" rtlCol="0" fromWordArt="0" anchor="t" anchorCtr="0" forceAA="0" compatLnSpc="1">
            <a:prstTxWarp prst="textNoShape">
              <a:avLst/>
            </a:prstTxWarp>
            <a:noAutofit/>
          </a:bodyPr>
          <a:lstStyle/>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・内外の比エンタルピー差と換気量（0.5回）、貫流熱量から処理熱量を求</a:t>
            </a: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め、図13にモード別の(1)処理熱量総量と(2)単位時間当り処理熱量を示す。</a:t>
            </a: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・2階の単位時間処理熱量は、Ｃ,Ｄモードを除くと200～250MJ／h。</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・3階部分の処理熱量は、50～200MJ／hでばらつき大。</a:t>
            </a: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・パネルのみの全処理熱量（Ａモード）は、250～300MJ、エアコンのみ（Ｃモード）は250MJ。概ね同等。</a:t>
            </a:r>
          </a:p>
        </p:txBody>
      </p:sp>
      <p:sp>
        <p:nvSpPr>
          <p:cNvPr id="1283" name="楕円 3"/>
          <p:cNvSpPr/>
          <p:nvPr/>
        </p:nvSpPr>
        <p:spPr>
          <a:xfrm rot="5460000">
            <a:off x="5385754" y="3666970"/>
            <a:ext cx="1069823" cy="1154020"/>
          </a:xfrm>
          <a:prstGeom prst="ellipse">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6" name="テキスト ボックス 268"/>
          <p:cNvSpPr txBox="1"/>
          <p:nvPr/>
        </p:nvSpPr>
        <p:spPr>
          <a:xfrm>
            <a:off x="3505383" y="6506162"/>
            <a:ext cx="2643093" cy="237590"/>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図13　処理熱量推計値</a:t>
            </a:r>
          </a:p>
        </p:txBody>
      </p:sp>
      <p:sp>
        <p:nvSpPr>
          <p:cNvPr id="1288" name="楕円 274"/>
          <p:cNvSpPr/>
          <p:nvPr/>
        </p:nvSpPr>
        <p:spPr>
          <a:xfrm rot="5460000">
            <a:off x="7738242" y="3894872"/>
            <a:ext cx="997092" cy="658188"/>
          </a:xfrm>
          <a:prstGeom prst="ellipse">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0" name="テキスト ボックス 308"/>
          <p:cNvSpPr txBox="1"/>
          <p:nvPr/>
        </p:nvSpPr>
        <p:spPr>
          <a:xfrm>
            <a:off x="1206546" y="6222327"/>
            <a:ext cx="3170468" cy="233669"/>
          </a:xfrm>
          <a:prstGeom prst="rect">
            <a:avLst/>
          </a:prstGeom>
          <a:noFill/>
          <a:ln w="6350">
            <a:noFill/>
          </a:ln>
          <a:effectLst/>
        </p:spPr>
        <p:txBody>
          <a:bodyPr rot="0" spcFirstLastPara="0" vertOverflow="clip" horzOverflow="clip" vert="horz" wrap="square" lIns="0" tIns="0" rIns="0" bIns="0" numCol="1" spcCol="0" rtlCol="0" fromWordArt="0" anchor="t" anchorCtr="0" forceAA="0" compatLnSpc="1">
            <a:prstTxWarp prst="textNoShape">
              <a:avLst/>
            </a:prstTxWarp>
            <a:noAutofit/>
          </a:bodyPr>
          <a:lstStyle/>
          <a:p>
            <a:pPr algn="just"/>
            <a:r>
              <a:rPr lang="ja-JP" sz="1600" kern="100">
                <a:effectLst/>
                <a:latin typeface="Century" panose="02040604050505020304" pitchFamily="18" charset="0"/>
                <a:ea typeface="ＭＳ ゴシック" panose="020B0609070205080204" pitchFamily="49" charset="-128"/>
                <a:cs typeface="Times New Roman" panose="02020603050405020304" pitchFamily="18" charset="0"/>
              </a:rPr>
              <a:t>（１）モード別処理熱量（総量）</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91" name="テキスト ボックス 309"/>
          <p:cNvSpPr txBox="1"/>
          <p:nvPr/>
        </p:nvSpPr>
        <p:spPr>
          <a:xfrm>
            <a:off x="5206349" y="6222431"/>
            <a:ext cx="2859014" cy="238849"/>
          </a:xfrm>
          <a:prstGeom prst="rect">
            <a:avLst/>
          </a:prstGeom>
          <a:noFill/>
          <a:ln w="6350">
            <a:noFill/>
          </a:ln>
          <a:effectLst/>
        </p:spPr>
        <p:txBody>
          <a:bodyPr rot="0" spcFirstLastPara="0" vertOverflow="clip" horzOverflow="clip" vert="horz" wrap="square" lIns="0" tIns="0" rIns="0" bIns="0" numCol="1" spcCol="0" rtlCol="0" fromWordArt="0" anchor="t" anchorCtr="0" forceAA="0" compatLnSpc="1">
            <a:prstTxWarp prst="textNoShape">
              <a:avLst/>
            </a:prstTxWarp>
            <a:noAutofit/>
          </a:bodyPr>
          <a:lstStyle/>
          <a:p>
            <a:pPr algn="just"/>
            <a:r>
              <a:rPr lang="ja-JP" sz="1600" kern="100">
                <a:effectLst/>
                <a:latin typeface="Century" panose="02040604050505020304" pitchFamily="18" charset="0"/>
                <a:ea typeface="ＭＳ ゴシック" panose="020B0609070205080204" pitchFamily="49" charset="-128"/>
                <a:cs typeface="Times New Roman" panose="02020603050405020304" pitchFamily="18" charset="0"/>
              </a:rPr>
              <a:t>（２）単位時間当り処理熱量</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21" name="楕円 192"/>
          <p:cNvSpPr/>
          <p:nvPr/>
        </p:nvSpPr>
        <p:spPr>
          <a:xfrm rot="16200000">
            <a:off x="6519539" y="2730923"/>
            <a:ext cx="224650" cy="4136800"/>
          </a:xfrm>
          <a:prstGeom prst="ellipse">
            <a:avLst/>
          </a:prstGeom>
          <a:noFill/>
          <a:ln w="28575">
            <a:solidFill>
              <a:srgbClr val="00B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32">
            <a:extLst>
              <a:ext uri="{FF2B5EF4-FFF2-40B4-BE49-F238E27FC236}">
                <a16:creationId xmlns:a16="http://schemas.microsoft.com/office/drawing/2014/main" id="{9F009A65-0639-4620-B0BF-C62139E84306}"/>
              </a:ext>
            </a:extLst>
          </p:cNvPr>
          <p:cNvSpPr/>
          <p:nvPr/>
        </p:nvSpPr>
        <p:spPr>
          <a:xfrm>
            <a:off x="5019840" y="4549405"/>
            <a:ext cx="373017" cy="357550"/>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32">
            <a:extLst>
              <a:ext uri="{FF2B5EF4-FFF2-40B4-BE49-F238E27FC236}">
                <a16:creationId xmlns:a16="http://schemas.microsoft.com/office/drawing/2014/main" id="{5B06A3BB-944D-49E1-AC0B-DCB722410675}"/>
              </a:ext>
            </a:extLst>
          </p:cNvPr>
          <p:cNvSpPr/>
          <p:nvPr/>
        </p:nvSpPr>
        <p:spPr>
          <a:xfrm>
            <a:off x="7295402" y="4523030"/>
            <a:ext cx="373017" cy="357550"/>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32">
            <a:extLst>
              <a:ext uri="{FF2B5EF4-FFF2-40B4-BE49-F238E27FC236}">
                <a16:creationId xmlns:a16="http://schemas.microsoft.com/office/drawing/2014/main" id="{60E6FD87-4ADE-4874-91BA-2374663C6AA0}"/>
              </a:ext>
            </a:extLst>
          </p:cNvPr>
          <p:cNvSpPr/>
          <p:nvPr/>
        </p:nvSpPr>
        <p:spPr>
          <a:xfrm>
            <a:off x="6133907" y="4344255"/>
            <a:ext cx="373017" cy="357550"/>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32">
            <a:extLst>
              <a:ext uri="{FF2B5EF4-FFF2-40B4-BE49-F238E27FC236}">
                <a16:creationId xmlns:a16="http://schemas.microsoft.com/office/drawing/2014/main" id="{D994EC59-2F1C-46DB-B796-EB3CEF585DBA}"/>
              </a:ext>
            </a:extLst>
          </p:cNvPr>
          <p:cNvSpPr/>
          <p:nvPr/>
        </p:nvSpPr>
        <p:spPr>
          <a:xfrm>
            <a:off x="7677210" y="4344255"/>
            <a:ext cx="373017" cy="357550"/>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32">
            <a:extLst>
              <a:ext uri="{FF2B5EF4-FFF2-40B4-BE49-F238E27FC236}">
                <a16:creationId xmlns:a16="http://schemas.microsoft.com/office/drawing/2014/main" id="{ED283024-50F2-4EB9-8D69-A42628E3931D}"/>
              </a:ext>
            </a:extLst>
          </p:cNvPr>
          <p:cNvSpPr/>
          <p:nvPr/>
        </p:nvSpPr>
        <p:spPr>
          <a:xfrm>
            <a:off x="6539666" y="4517839"/>
            <a:ext cx="373017" cy="357550"/>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3965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82">
                                            <p:txEl>
                                              <p:pRg st="0" end="0"/>
                                            </p:txEl>
                                          </p:spTgt>
                                        </p:tgtEl>
                                        <p:attrNameLst>
                                          <p:attrName>style.visibility</p:attrName>
                                        </p:attrNameLst>
                                      </p:cBhvr>
                                      <p:to>
                                        <p:strVal val="visible"/>
                                      </p:to>
                                    </p:set>
                                    <p:animEffect transition="in" filter="wipe(up)">
                                      <p:cBhvr>
                                        <p:cTn id="7" dur="500"/>
                                        <p:tgtEl>
                                          <p:spTgt spid="1282">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1282">
                                            <p:txEl>
                                              <p:pRg st="1" end="1"/>
                                            </p:txEl>
                                          </p:spTgt>
                                        </p:tgtEl>
                                        <p:attrNameLst>
                                          <p:attrName>style.visibility</p:attrName>
                                        </p:attrNameLst>
                                      </p:cBhvr>
                                      <p:to>
                                        <p:strVal val="visible"/>
                                      </p:to>
                                    </p:set>
                                    <p:animEffect transition="in" filter="wipe(up)">
                                      <p:cBhvr>
                                        <p:cTn id="10" dur="500"/>
                                        <p:tgtEl>
                                          <p:spTgt spid="128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1282">
                                            <p:txEl>
                                              <p:pRg st="2" end="2"/>
                                            </p:txEl>
                                          </p:spTgt>
                                        </p:tgtEl>
                                        <p:attrNameLst>
                                          <p:attrName>style.visibility</p:attrName>
                                        </p:attrNameLst>
                                      </p:cBhvr>
                                      <p:to>
                                        <p:strVal val="visible"/>
                                      </p:to>
                                    </p:set>
                                    <p:animEffect transition="in" filter="wipe(up)">
                                      <p:cBhvr>
                                        <p:cTn id="15" dur="500"/>
                                        <p:tgtEl>
                                          <p:spTgt spid="1282">
                                            <p:txEl>
                                              <p:pRg st="2" end="2"/>
                                            </p:txEl>
                                          </p:spTgt>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321"/>
                                        </p:tgtEl>
                                        <p:attrNameLst>
                                          <p:attrName>style.visibility</p:attrName>
                                        </p:attrNameLst>
                                      </p:cBhvr>
                                      <p:to>
                                        <p:strVal val="visible"/>
                                      </p:to>
                                    </p:set>
                                    <p:anim calcmode="lin" valueType="num">
                                      <p:cBhvr>
                                        <p:cTn id="18" dur="500" fill="hold"/>
                                        <p:tgtEl>
                                          <p:spTgt spid="1321"/>
                                        </p:tgtEl>
                                        <p:attrNameLst>
                                          <p:attrName>ppt_w</p:attrName>
                                        </p:attrNameLst>
                                      </p:cBhvr>
                                      <p:tavLst>
                                        <p:tav tm="0">
                                          <p:val>
                                            <p:fltVal val="0"/>
                                          </p:val>
                                        </p:tav>
                                        <p:tav tm="100000">
                                          <p:val>
                                            <p:strVal val="#ppt_w"/>
                                          </p:val>
                                        </p:tav>
                                      </p:tavLst>
                                    </p:anim>
                                    <p:anim calcmode="lin" valueType="num">
                                      <p:cBhvr>
                                        <p:cTn id="19" dur="500" fill="hold"/>
                                        <p:tgtEl>
                                          <p:spTgt spid="1321"/>
                                        </p:tgtEl>
                                        <p:attrNameLst>
                                          <p:attrName>ppt_h</p:attrName>
                                        </p:attrNameLst>
                                      </p:cBhvr>
                                      <p:tavLst>
                                        <p:tav tm="0">
                                          <p:val>
                                            <p:fltVal val="0"/>
                                          </p:val>
                                        </p:tav>
                                        <p:tav tm="100000">
                                          <p:val>
                                            <p:strVal val="#ppt_h"/>
                                          </p:val>
                                        </p:tav>
                                      </p:tavLst>
                                    </p:anim>
                                    <p:animEffect transition="in" filter="fade">
                                      <p:cBhvr>
                                        <p:cTn id="20" dur="500"/>
                                        <p:tgtEl>
                                          <p:spTgt spid="132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282">
                                            <p:txEl>
                                              <p:pRg st="3" end="3"/>
                                            </p:txEl>
                                          </p:spTgt>
                                        </p:tgtEl>
                                        <p:attrNameLst>
                                          <p:attrName>style.visibility</p:attrName>
                                        </p:attrNameLst>
                                      </p:cBhvr>
                                      <p:to>
                                        <p:strVal val="visible"/>
                                      </p:to>
                                    </p:set>
                                    <p:animEffect transition="in" filter="wipe(up)">
                                      <p:cBhvr>
                                        <p:cTn id="25" dur="500"/>
                                        <p:tgtEl>
                                          <p:spTgt spid="1282">
                                            <p:txEl>
                                              <p:pRg st="3" end="3"/>
                                            </p:txEl>
                                          </p:spTgt>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283"/>
                                        </p:tgtEl>
                                        <p:attrNameLst>
                                          <p:attrName>style.visibility</p:attrName>
                                        </p:attrNameLst>
                                      </p:cBhvr>
                                      <p:to>
                                        <p:strVal val="visible"/>
                                      </p:to>
                                    </p:set>
                                    <p:anim calcmode="lin" valueType="num">
                                      <p:cBhvr>
                                        <p:cTn id="28" dur="500" fill="hold"/>
                                        <p:tgtEl>
                                          <p:spTgt spid="1283"/>
                                        </p:tgtEl>
                                        <p:attrNameLst>
                                          <p:attrName>ppt_w</p:attrName>
                                        </p:attrNameLst>
                                      </p:cBhvr>
                                      <p:tavLst>
                                        <p:tav tm="0">
                                          <p:val>
                                            <p:fltVal val="0"/>
                                          </p:val>
                                        </p:tav>
                                        <p:tav tm="100000">
                                          <p:val>
                                            <p:strVal val="#ppt_w"/>
                                          </p:val>
                                        </p:tav>
                                      </p:tavLst>
                                    </p:anim>
                                    <p:anim calcmode="lin" valueType="num">
                                      <p:cBhvr>
                                        <p:cTn id="29" dur="500" fill="hold"/>
                                        <p:tgtEl>
                                          <p:spTgt spid="1283"/>
                                        </p:tgtEl>
                                        <p:attrNameLst>
                                          <p:attrName>ppt_h</p:attrName>
                                        </p:attrNameLst>
                                      </p:cBhvr>
                                      <p:tavLst>
                                        <p:tav tm="0">
                                          <p:val>
                                            <p:fltVal val="0"/>
                                          </p:val>
                                        </p:tav>
                                        <p:tav tm="100000">
                                          <p:val>
                                            <p:strVal val="#ppt_h"/>
                                          </p:val>
                                        </p:tav>
                                      </p:tavLst>
                                    </p:anim>
                                    <p:animEffect transition="in" filter="fade">
                                      <p:cBhvr>
                                        <p:cTn id="30" dur="500"/>
                                        <p:tgtEl>
                                          <p:spTgt spid="1283"/>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1288"/>
                                        </p:tgtEl>
                                        <p:attrNameLst>
                                          <p:attrName>style.visibility</p:attrName>
                                        </p:attrNameLst>
                                      </p:cBhvr>
                                      <p:to>
                                        <p:strVal val="visible"/>
                                      </p:to>
                                    </p:set>
                                    <p:anim calcmode="lin" valueType="num">
                                      <p:cBhvr>
                                        <p:cTn id="33" dur="500" fill="hold"/>
                                        <p:tgtEl>
                                          <p:spTgt spid="1288"/>
                                        </p:tgtEl>
                                        <p:attrNameLst>
                                          <p:attrName>ppt_w</p:attrName>
                                        </p:attrNameLst>
                                      </p:cBhvr>
                                      <p:tavLst>
                                        <p:tav tm="0">
                                          <p:val>
                                            <p:fltVal val="0"/>
                                          </p:val>
                                        </p:tav>
                                        <p:tav tm="100000">
                                          <p:val>
                                            <p:strVal val="#ppt_w"/>
                                          </p:val>
                                        </p:tav>
                                      </p:tavLst>
                                    </p:anim>
                                    <p:anim calcmode="lin" valueType="num">
                                      <p:cBhvr>
                                        <p:cTn id="34" dur="500" fill="hold"/>
                                        <p:tgtEl>
                                          <p:spTgt spid="1288"/>
                                        </p:tgtEl>
                                        <p:attrNameLst>
                                          <p:attrName>ppt_h</p:attrName>
                                        </p:attrNameLst>
                                      </p:cBhvr>
                                      <p:tavLst>
                                        <p:tav tm="0">
                                          <p:val>
                                            <p:fltVal val="0"/>
                                          </p:val>
                                        </p:tav>
                                        <p:tav tm="100000">
                                          <p:val>
                                            <p:strVal val="#ppt_h"/>
                                          </p:val>
                                        </p:tav>
                                      </p:tavLst>
                                    </p:anim>
                                    <p:animEffect transition="in" filter="fade">
                                      <p:cBhvr>
                                        <p:cTn id="35" dur="500"/>
                                        <p:tgtEl>
                                          <p:spTgt spid="128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1282">
                                            <p:txEl>
                                              <p:pRg st="4" end="4"/>
                                            </p:txEl>
                                          </p:spTgt>
                                        </p:tgtEl>
                                        <p:attrNameLst>
                                          <p:attrName>style.visibility</p:attrName>
                                        </p:attrNameLst>
                                      </p:cBhvr>
                                      <p:to>
                                        <p:strVal val="visible"/>
                                      </p:to>
                                    </p:set>
                                    <p:animEffect transition="in" filter="wipe(up)">
                                      <p:cBhvr>
                                        <p:cTn id="40" dur="500"/>
                                        <p:tgtEl>
                                          <p:spTgt spid="1282">
                                            <p:txEl>
                                              <p:pRg st="4" end="4"/>
                                            </p:txEl>
                                          </p:spTgt>
                                        </p:tgtEl>
                                      </p:cBhvr>
                                    </p:animEffect>
                                  </p:childTnLst>
                                </p:cTn>
                              </p:par>
                              <p:par>
                                <p:cTn id="41" presetID="1" presetClass="exit" presetSubtype="0" fill="hold" grpId="1" nodeType="withEffect">
                                  <p:stCondLst>
                                    <p:cond delay="0"/>
                                  </p:stCondLst>
                                  <p:childTnLst>
                                    <p:set>
                                      <p:cBhvr>
                                        <p:cTn id="42" dur="1" fill="hold">
                                          <p:stCondLst>
                                            <p:cond delay="0"/>
                                          </p:stCondLst>
                                        </p:cTn>
                                        <p:tgtEl>
                                          <p:spTgt spid="1321"/>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1283"/>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1288"/>
                                        </p:tgtEl>
                                        <p:attrNameLst>
                                          <p:attrName>style.visibility</p:attrName>
                                        </p:attrNameLst>
                                      </p:cBhvr>
                                      <p:to>
                                        <p:strVal val="hidden"/>
                                      </p:to>
                                    </p:set>
                                  </p:childTnLst>
                                </p:cTn>
                              </p:par>
                              <p:par>
                                <p:cTn id="47" presetID="53" presetClass="entr" presetSubtype="16"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ppt_w</p:attrName>
                                        </p:attrNameLst>
                                      </p:cBhvr>
                                      <p:tavLst>
                                        <p:tav tm="0">
                                          <p:val>
                                            <p:fltVal val="0"/>
                                          </p:val>
                                        </p:tav>
                                        <p:tav tm="100000">
                                          <p:val>
                                            <p:strVal val="#ppt_w"/>
                                          </p:val>
                                        </p:tav>
                                      </p:tavLst>
                                    </p:anim>
                                    <p:anim calcmode="lin" valueType="num">
                                      <p:cBhvr>
                                        <p:cTn id="50" dur="500" fill="hold"/>
                                        <p:tgtEl>
                                          <p:spTgt spid="14"/>
                                        </p:tgtEl>
                                        <p:attrNameLst>
                                          <p:attrName>ppt_h</p:attrName>
                                        </p:attrNameLst>
                                      </p:cBhvr>
                                      <p:tavLst>
                                        <p:tav tm="0">
                                          <p:val>
                                            <p:fltVal val="0"/>
                                          </p:val>
                                        </p:tav>
                                        <p:tav tm="100000">
                                          <p:val>
                                            <p:strVal val="#ppt_h"/>
                                          </p:val>
                                        </p:tav>
                                      </p:tavLst>
                                    </p:anim>
                                    <p:animEffect transition="in" filter="fade">
                                      <p:cBhvr>
                                        <p:cTn id="51" dur="500"/>
                                        <p:tgtEl>
                                          <p:spTgt spid="14"/>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p:cTn id="54" dur="500" fill="hold"/>
                                        <p:tgtEl>
                                          <p:spTgt spid="15"/>
                                        </p:tgtEl>
                                        <p:attrNameLst>
                                          <p:attrName>ppt_w</p:attrName>
                                        </p:attrNameLst>
                                      </p:cBhvr>
                                      <p:tavLst>
                                        <p:tav tm="0">
                                          <p:val>
                                            <p:fltVal val="0"/>
                                          </p:val>
                                        </p:tav>
                                        <p:tav tm="100000">
                                          <p:val>
                                            <p:strVal val="#ppt_w"/>
                                          </p:val>
                                        </p:tav>
                                      </p:tavLst>
                                    </p:anim>
                                    <p:anim calcmode="lin" valueType="num">
                                      <p:cBhvr>
                                        <p:cTn id="55" dur="500" fill="hold"/>
                                        <p:tgtEl>
                                          <p:spTgt spid="15"/>
                                        </p:tgtEl>
                                        <p:attrNameLst>
                                          <p:attrName>ppt_h</p:attrName>
                                        </p:attrNameLst>
                                      </p:cBhvr>
                                      <p:tavLst>
                                        <p:tav tm="0">
                                          <p:val>
                                            <p:fltVal val="0"/>
                                          </p:val>
                                        </p:tav>
                                        <p:tav tm="100000">
                                          <p:val>
                                            <p:strVal val="#ppt_h"/>
                                          </p:val>
                                        </p:tav>
                                      </p:tavLst>
                                    </p:anim>
                                    <p:animEffect transition="in" filter="fade">
                                      <p:cBhvr>
                                        <p:cTn id="56" dur="500"/>
                                        <p:tgtEl>
                                          <p:spTgt spid="15"/>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500" fill="hold"/>
                                        <p:tgtEl>
                                          <p:spTgt spid="16"/>
                                        </p:tgtEl>
                                        <p:attrNameLst>
                                          <p:attrName>ppt_w</p:attrName>
                                        </p:attrNameLst>
                                      </p:cBhvr>
                                      <p:tavLst>
                                        <p:tav tm="0">
                                          <p:val>
                                            <p:fltVal val="0"/>
                                          </p:val>
                                        </p:tav>
                                        <p:tav tm="100000">
                                          <p:val>
                                            <p:strVal val="#ppt_w"/>
                                          </p:val>
                                        </p:tav>
                                      </p:tavLst>
                                    </p:anim>
                                    <p:anim calcmode="lin" valueType="num">
                                      <p:cBhvr>
                                        <p:cTn id="60" dur="500" fill="hold"/>
                                        <p:tgtEl>
                                          <p:spTgt spid="16"/>
                                        </p:tgtEl>
                                        <p:attrNameLst>
                                          <p:attrName>ppt_h</p:attrName>
                                        </p:attrNameLst>
                                      </p:cBhvr>
                                      <p:tavLst>
                                        <p:tav tm="0">
                                          <p:val>
                                            <p:fltVal val="0"/>
                                          </p:val>
                                        </p:tav>
                                        <p:tav tm="100000">
                                          <p:val>
                                            <p:strVal val="#ppt_h"/>
                                          </p:val>
                                        </p:tav>
                                      </p:tavLst>
                                    </p:anim>
                                    <p:animEffect transition="in" filter="fade">
                                      <p:cBhvr>
                                        <p:cTn id="61" dur="500"/>
                                        <p:tgtEl>
                                          <p:spTgt spid="16"/>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7"/>
                                        </p:tgtEl>
                                        <p:attrNameLst>
                                          <p:attrName>style.visibility</p:attrName>
                                        </p:attrNameLst>
                                      </p:cBhvr>
                                      <p:to>
                                        <p:strVal val="visible"/>
                                      </p:to>
                                    </p:set>
                                    <p:anim calcmode="lin" valueType="num">
                                      <p:cBhvr>
                                        <p:cTn id="64" dur="500" fill="hold"/>
                                        <p:tgtEl>
                                          <p:spTgt spid="17"/>
                                        </p:tgtEl>
                                        <p:attrNameLst>
                                          <p:attrName>ppt_w</p:attrName>
                                        </p:attrNameLst>
                                      </p:cBhvr>
                                      <p:tavLst>
                                        <p:tav tm="0">
                                          <p:val>
                                            <p:fltVal val="0"/>
                                          </p:val>
                                        </p:tav>
                                        <p:tav tm="100000">
                                          <p:val>
                                            <p:strVal val="#ppt_w"/>
                                          </p:val>
                                        </p:tav>
                                      </p:tavLst>
                                    </p:anim>
                                    <p:anim calcmode="lin" valueType="num">
                                      <p:cBhvr>
                                        <p:cTn id="65" dur="500" fill="hold"/>
                                        <p:tgtEl>
                                          <p:spTgt spid="17"/>
                                        </p:tgtEl>
                                        <p:attrNameLst>
                                          <p:attrName>ppt_h</p:attrName>
                                        </p:attrNameLst>
                                      </p:cBhvr>
                                      <p:tavLst>
                                        <p:tav tm="0">
                                          <p:val>
                                            <p:fltVal val="0"/>
                                          </p:val>
                                        </p:tav>
                                        <p:tav tm="100000">
                                          <p:val>
                                            <p:strVal val="#ppt_h"/>
                                          </p:val>
                                        </p:tav>
                                      </p:tavLst>
                                    </p:anim>
                                    <p:animEffect transition="in" filter="fade">
                                      <p:cBhvr>
                                        <p:cTn id="66" dur="500"/>
                                        <p:tgtEl>
                                          <p:spTgt spid="17"/>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p:cTn id="71" dur="500" fill="hold"/>
                                        <p:tgtEl>
                                          <p:spTgt spid="18"/>
                                        </p:tgtEl>
                                        <p:attrNameLst>
                                          <p:attrName>ppt_w</p:attrName>
                                        </p:attrNameLst>
                                      </p:cBhvr>
                                      <p:tavLst>
                                        <p:tav tm="0">
                                          <p:val>
                                            <p:fltVal val="0"/>
                                          </p:val>
                                        </p:tav>
                                        <p:tav tm="100000">
                                          <p:val>
                                            <p:strVal val="#ppt_w"/>
                                          </p:val>
                                        </p:tav>
                                      </p:tavLst>
                                    </p:anim>
                                    <p:anim calcmode="lin" valueType="num">
                                      <p:cBhvr>
                                        <p:cTn id="72" dur="500" fill="hold"/>
                                        <p:tgtEl>
                                          <p:spTgt spid="18"/>
                                        </p:tgtEl>
                                        <p:attrNameLst>
                                          <p:attrName>ppt_h</p:attrName>
                                        </p:attrNameLst>
                                      </p:cBhvr>
                                      <p:tavLst>
                                        <p:tav tm="0">
                                          <p:val>
                                            <p:fltVal val="0"/>
                                          </p:val>
                                        </p:tav>
                                        <p:tav tm="100000">
                                          <p:val>
                                            <p:strVal val="#ppt_h"/>
                                          </p:val>
                                        </p:tav>
                                      </p:tavLst>
                                    </p:anim>
                                    <p:animEffect transition="in" filter="fade">
                                      <p:cBhvr>
                                        <p:cTn id="7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3" grpId="0" animBg="1" autoUpdateAnimBg="0"/>
      <p:bldP spid="1283" grpId="1" animBg="1"/>
      <p:bldP spid="1288" grpId="0" animBg="1" autoUpdateAnimBg="0"/>
      <p:bldP spid="1288" grpId="1" animBg="1"/>
      <p:bldP spid="1321" grpId="0" animBg="1" autoUpdateAnimBg="0"/>
      <p:bldP spid="1321" grpId="1" animBg="1"/>
      <p:bldP spid="14" grpId="0" animBg="1" autoUpdateAnimBg="0"/>
      <p:bldP spid="15" grpId="0" animBg="1" autoUpdateAnimBg="0"/>
      <p:bldP spid="16" grpId="0" animBg="1" autoUpdateAnimBg="0"/>
      <p:bldP spid="17" grpId="0" animBg="1" autoUpdateAnimBg="0"/>
      <p:bldP spid="18"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7" name="図 340"/>
          <p:cNvPicPr>
            <a:picLocks noChangeAspect="1"/>
          </p:cNvPicPr>
          <p:nvPr/>
        </p:nvPicPr>
        <p:blipFill>
          <a:blip r:embed="rId4"/>
          <a:stretch>
            <a:fillRect/>
          </a:stretch>
        </p:blipFill>
        <p:spPr>
          <a:xfrm>
            <a:off x="1858161" y="3061362"/>
            <a:ext cx="5512904" cy="3313820"/>
          </a:xfrm>
          <a:prstGeom prst="rect">
            <a:avLst/>
          </a:prstGeom>
          <a:noFill/>
          <a:ln>
            <a:noFill/>
          </a:ln>
        </p:spPr>
      </p:pic>
      <p:pic>
        <p:nvPicPr>
          <p:cNvPr id="1298" name="図 8"/>
          <p:cNvPicPr>
            <a:picLocks noChangeAspect="1"/>
          </p:cNvPicPr>
          <p:nvPr/>
        </p:nvPicPr>
        <p:blipFill>
          <a:blip r:embed="rId5"/>
          <a:stretch>
            <a:fillRect/>
          </a:stretch>
        </p:blipFill>
        <p:spPr>
          <a:xfrm>
            <a:off x="0" y="11976"/>
            <a:ext cx="9126696" cy="671359"/>
          </a:xfrm>
          <a:prstGeom prst="rect">
            <a:avLst/>
          </a:prstGeom>
        </p:spPr>
      </p:pic>
      <p:sp>
        <p:nvSpPr>
          <p:cNvPr id="1299" name="タイトル 1"/>
          <p:cNvSpPr>
            <a:spLocks noGrp="1"/>
          </p:cNvSpPr>
          <p:nvPr>
            <p:ph type="title"/>
          </p:nvPr>
        </p:nvSpPr>
        <p:spPr>
          <a:xfrm>
            <a:off x="52220" y="171734"/>
            <a:ext cx="7616199" cy="511601"/>
          </a:xfrm>
        </p:spPr>
        <p:txBody>
          <a:bodyPr anchor="t">
            <a:noAutofit/>
          </a:bodyPr>
          <a:lstStyle/>
          <a:p>
            <a:pPr lvl="0">
              <a:lnSpc>
                <a:spcPts val="3300"/>
              </a:lnSpc>
              <a:spcAft>
                <a:spcPts val="600"/>
              </a:spcAft>
              <a:defRPr/>
            </a:pPr>
            <a:r>
              <a:rPr lang="ja-JP" altLang="en-US" sz="3000" b="1" kern="0" dirty="0">
                <a:solidFill>
                  <a:srgbClr val="C00000"/>
                </a:solidFill>
                <a:latin typeface="游ゴシック Medium" panose="020B0500000000000000" pitchFamily="50" charset="-128"/>
                <a:ea typeface="游ゴシック Medium" panose="020B0500000000000000" pitchFamily="50" charset="-128"/>
                <a:cs typeface="+mn-cs"/>
              </a:rPr>
              <a:t>３．測定結果</a:t>
            </a:r>
            <a:br>
              <a:rPr lang="en-US" altLang="ja-JP" sz="3000" b="1" kern="0" dirty="0">
                <a:solidFill>
                  <a:srgbClr val="C00000"/>
                </a:solidFill>
                <a:latin typeface="游ゴシック Medium" panose="020B0500000000000000" pitchFamily="50" charset="-128"/>
                <a:ea typeface="游ゴシック Medium" panose="020B0500000000000000" pitchFamily="50" charset="-128"/>
                <a:cs typeface="+mn-cs"/>
              </a:rPr>
            </a:br>
            <a:endParaRPr kumimoji="1" lang="ja-JP" altLang="en-US" sz="2800" dirty="0">
              <a:latin typeface="游ゴシック Medium" panose="020B0500000000000000" pitchFamily="50" charset="-128"/>
              <a:ea typeface="游ゴシック Medium" panose="020B0500000000000000" pitchFamily="50" charset="-128"/>
            </a:endParaRPr>
          </a:p>
        </p:txBody>
      </p:sp>
      <p:sp>
        <p:nvSpPr>
          <p:cNvPr id="1300" name="コンテンツ プレースホルダー 2"/>
          <p:cNvSpPr>
            <a:spLocks noGrp="1"/>
          </p:cNvSpPr>
          <p:nvPr>
            <p:ph idx="1"/>
          </p:nvPr>
        </p:nvSpPr>
        <p:spPr>
          <a:xfrm>
            <a:off x="47010" y="711611"/>
            <a:ext cx="5287638" cy="415052"/>
          </a:xfrm>
        </p:spPr>
        <p:txBody>
          <a:bodyPr>
            <a:noAutofit/>
          </a:bodyPr>
          <a:lstStyle/>
          <a:p>
            <a:pPr marL="0" lvl="0" indent="0">
              <a:lnSpc>
                <a:spcPts val="3300"/>
              </a:lnSpc>
              <a:spcBef>
                <a:spcPts val="0"/>
              </a:spcBef>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（７）エネルギー消費と処理熱量</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
        <p:nvSpPr>
          <p:cNvPr id="1301" name="スライド番号プレースホルダー 6"/>
          <p:cNvSpPr>
            <a:spLocks noGrp="1"/>
          </p:cNvSpPr>
          <p:nvPr>
            <p:ph type="sldNum" sz="quarter" idx="12"/>
          </p:nvPr>
        </p:nvSpPr>
        <p:spPr>
          <a:xfrm>
            <a:off x="94262" y="6506162"/>
            <a:ext cx="295417" cy="310346"/>
          </a:xfrm>
        </p:spPr>
        <p:txBody>
          <a:bodyPr/>
          <a:lstStyle/>
          <a:p>
            <a:fld id="{5219290E-3DC3-454E-9062-54CDFE1E68F5}" type="slidenum">
              <a:rPr kumimoji="1" lang="ja-JP" altLang="en-US" sz="1400" smtClean="0"/>
              <a:t>11</a:t>
            </a:fld>
            <a:endParaRPr kumimoji="1" lang="ja-JP" altLang="en-US" sz="1400" dirty="0"/>
          </a:p>
        </p:txBody>
      </p:sp>
      <p:sp>
        <p:nvSpPr>
          <p:cNvPr id="1302" name="テキスト ボックス 58"/>
          <p:cNvSpPr txBox="1"/>
          <p:nvPr/>
        </p:nvSpPr>
        <p:spPr>
          <a:xfrm>
            <a:off x="247705" y="1222192"/>
            <a:ext cx="8733815" cy="1617536"/>
          </a:xfrm>
          <a:prstGeom prst="rect">
            <a:avLst/>
          </a:prstGeom>
          <a:noFill/>
          <a:ln w="6350">
            <a:noFill/>
          </a:ln>
          <a:effectLst/>
        </p:spPr>
        <p:txBody>
          <a:bodyPr rot="0" spcFirstLastPara="0" vert="horz" wrap="square" lIns="36000" tIns="0" rIns="36000" bIns="0" numCol="1" spcCol="0" rtlCol="0" fromWordArt="0" anchor="t" anchorCtr="0" forceAA="0" compatLnSpc="1">
            <a:prstTxWarp prst="textNoShape">
              <a:avLst/>
            </a:prstTxWarp>
            <a:noAutofit/>
          </a:bodyPr>
          <a:lstStyle/>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・処理熱量（推計値、青）とガスエネルギー（橙）は概ね一致。</a:t>
            </a: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冷水処理熱量も、8/11Aでは、これらと一致。同日Bの冷水処理熱量半減</a:t>
            </a: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は、3階エアコン分が除外されているため（2階分はおおむね一致）。</a:t>
            </a: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・パネル処理熱量は0.9～1.8kW／枚、平均</a:t>
            </a:r>
            <a:r>
              <a:rPr lang="ja-JP" altLang="en-US" sz="2000" b="1" kern="100" dirty="0">
                <a:solidFill>
                  <a:srgbClr val="FF0000"/>
                </a:solidFill>
                <a:latin typeface="+mn-ea"/>
                <a:cs typeface="Times New Roman" panose="02020603050405020304" pitchFamily="18" charset="0"/>
              </a:rPr>
              <a:t>1.21kW</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／枚でカタログ値と一致。</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エアコン処理熱量は最大でも</a:t>
            </a:r>
            <a:r>
              <a:rPr lang="ja-JP" altLang="en-US" sz="2000" b="1" kern="100" dirty="0">
                <a:solidFill>
                  <a:srgbClr val="FF0000"/>
                </a:solidFill>
                <a:latin typeface="+mn-ea"/>
                <a:cs typeface="Times New Roman" panose="02020603050405020304" pitchFamily="18" charset="0"/>
              </a:rPr>
              <a:t>8.3kW</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／台でありカタログ値の1／2。</a:t>
            </a:r>
          </a:p>
          <a:p>
            <a:pPr algn="just">
              <a:spcAft>
                <a:spcPts val="0"/>
              </a:spcAft>
            </a:pPr>
            <a:endPar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1303" name="テキスト ボックス 268"/>
          <p:cNvSpPr txBox="1"/>
          <p:nvPr/>
        </p:nvSpPr>
        <p:spPr>
          <a:xfrm>
            <a:off x="2502516" y="6455996"/>
            <a:ext cx="4755259" cy="313693"/>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図14　エネルギー消費量・処理熱量等の比較</a:t>
            </a:r>
          </a:p>
        </p:txBody>
      </p:sp>
      <p:sp>
        <p:nvSpPr>
          <p:cNvPr id="9" name="楕円 32">
            <a:extLst>
              <a:ext uri="{FF2B5EF4-FFF2-40B4-BE49-F238E27FC236}">
                <a16:creationId xmlns:a16="http://schemas.microsoft.com/office/drawing/2014/main" id="{91DAEC04-485C-4C5C-9C6F-53C748A6C4C0}"/>
              </a:ext>
            </a:extLst>
          </p:cNvPr>
          <p:cNvSpPr/>
          <p:nvPr/>
        </p:nvSpPr>
        <p:spPr>
          <a:xfrm>
            <a:off x="5731040" y="3949700"/>
            <a:ext cx="618960" cy="698500"/>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3965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302">
                                            <p:txEl>
                                              <p:pRg st="0" end="0"/>
                                            </p:txEl>
                                          </p:spTgt>
                                        </p:tgtEl>
                                        <p:attrNameLst>
                                          <p:attrName>style.visibility</p:attrName>
                                        </p:attrNameLst>
                                      </p:cBhvr>
                                      <p:to>
                                        <p:strVal val="visible"/>
                                      </p:to>
                                    </p:set>
                                    <p:animEffect transition="in" filter="wipe(up)">
                                      <p:cBhvr>
                                        <p:cTn id="7" dur="500"/>
                                        <p:tgtEl>
                                          <p:spTgt spid="13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302">
                                            <p:txEl>
                                              <p:pRg st="1" end="1"/>
                                            </p:txEl>
                                          </p:spTgt>
                                        </p:tgtEl>
                                        <p:attrNameLst>
                                          <p:attrName>style.visibility</p:attrName>
                                        </p:attrNameLst>
                                      </p:cBhvr>
                                      <p:to>
                                        <p:strVal val="visible"/>
                                      </p:to>
                                    </p:set>
                                    <p:animEffect transition="in" filter="wipe(up)">
                                      <p:cBhvr>
                                        <p:cTn id="12" dur="500"/>
                                        <p:tgtEl>
                                          <p:spTgt spid="1302">
                                            <p:txEl>
                                              <p:pRg st="1" end="1"/>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1302">
                                            <p:txEl>
                                              <p:pRg st="2" end="2"/>
                                            </p:txEl>
                                          </p:spTgt>
                                        </p:tgtEl>
                                        <p:attrNameLst>
                                          <p:attrName>style.visibility</p:attrName>
                                        </p:attrNameLst>
                                      </p:cBhvr>
                                      <p:to>
                                        <p:strVal val="visible"/>
                                      </p:to>
                                    </p:set>
                                    <p:animEffect transition="in" filter="wipe(up)">
                                      <p:cBhvr>
                                        <p:cTn id="15" dur="500"/>
                                        <p:tgtEl>
                                          <p:spTgt spid="1302">
                                            <p:txEl>
                                              <p:pRg st="2" end="2"/>
                                            </p:txEl>
                                          </p:spTgt>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302">
                                            <p:txEl>
                                              <p:pRg st="3" end="3"/>
                                            </p:txEl>
                                          </p:spTgt>
                                        </p:tgtEl>
                                        <p:attrNameLst>
                                          <p:attrName>style.visibility</p:attrName>
                                        </p:attrNameLst>
                                      </p:cBhvr>
                                      <p:to>
                                        <p:strVal val="visible"/>
                                      </p:to>
                                    </p:set>
                                    <p:animEffect transition="in" filter="wipe(up)">
                                      <p:cBhvr>
                                        <p:cTn id="25" dur="500"/>
                                        <p:tgtEl>
                                          <p:spTgt spid="130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1302">
                                            <p:txEl>
                                              <p:pRg st="4" end="4"/>
                                            </p:txEl>
                                          </p:spTgt>
                                        </p:tgtEl>
                                        <p:attrNameLst>
                                          <p:attrName>style.visibility</p:attrName>
                                        </p:attrNameLst>
                                      </p:cBhvr>
                                      <p:to>
                                        <p:strVal val="visible"/>
                                      </p:to>
                                    </p:set>
                                    <p:animEffect transition="in" filter="wipe(up)">
                                      <p:cBhvr>
                                        <p:cTn id="30" dur="500"/>
                                        <p:tgtEl>
                                          <p:spTgt spid="130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09" name="図 8"/>
          <p:cNvPicPr>
            <a:picLocks noChangeAspect="1"/>
          </p:cNvPicPr>
          <p:nvPr/>
        </p:nvPicPr>
        <p:blipFill>
          <a:blip r:embed="rId4"/>
          <a:stretch>
            <a:fillRect/>
          </a:stretch>
        </p:blipFill>
        <p:spPr>
          <a:xfrm>
            <a:off x="0" y="312601"/>
            <a:ext cx="9126696" cy="737504"/>
          </a:xfrm>
          <a:prstGeom prst="rect">
            <a:avLst/>
          </a:prstGeom>
        </p:spPr>
      </p:pic>
      <p:sp>
        <p:nvSpPr>
          <p:cNvPr id="1310" name="タイトル 1"/>
          <p:cNvSpPr>
            <a:spLocks noGrp="1"/>
          </p:cNvSpPr>
          <p:nvPr>
            <p:ph type="title"/>
          </p:nvPr>
        </p:nvSpPr>
        <p:spPr>
          <a:xfrm>
            <a:off x="101292" y="538504"/>
            <a:ext cx="8633631" cy="511601"/>
          </a:xfrm>
        </p:spPr>
        <p:txBody>
          <a:bodyPr anchor="t">
            <a:noAutofit/>
          </a:bodyPr>
          <a:lstStyle/>
          <a:p>
            <a:pPr lvl="0">
              <a:lnSpc>
                <a:spcPts val="3300"/>
              </a:lnSpc>
              <a:spcAft>
                <a:spcPts val="600"/>
              </a:spcAft>
              <a:defRPr/>
            </a:pPr>
            <a:r>
              <a:rPr lang="ja-JP" altLang="en-US" sz="3000" b="1" kern="0" dirty="0">
                <a:solidFill>
                  <a:srgbClr val="C00000"/>
                </a:solidFill>
                <a:latin typeface="游ゴシック Medium" panose="020B0500000000000000" pitchFamily="50" charset="-128"/>
                <a:ea typeface="游ゴシック Medium" panose="020B0500000000000000" pitchFamily="50" charset="-128"/>
                <a:cs typeface="+mn-cs"/>
              </a:rPr>
              <a:t>４．まとめ</a:t>
            </a:r>
            <a:endParaRPr kumimoji="1" lang="ja-JP" altLang="en-US" sz="3200" dirty="0">
              <a:latin typeface="游ゴシック Medium" panose="020B0500000000000000" pitchFamily="50" charset="-128"/>
              <a:ea typeface="游ゴシック Medium" panose="020B0500000000000000" pitchFamily="50" charset="-128"/>
            </a:endParaRPr>
          </a:p>
        </p:txBody>
      </p:sp>
      <p:sp>
        <p:nvSpPr>
          <p:cNvPr id="1311" name="コンテンツ プレースホルダー 2"/>
          <p:cNvSpPr>
            <a:spLocks noGrp="1"/>
          </p:cNvSpPr>
          <p:nvPr>
            <p:ph idx="1"/>
          </p:nvPr>
        </p:nvSpPr>
        <p:spPr>
          <a:xfrm>
            <a:off x="219984" y="1220712"/>
            <a:ext cx="8845207" cy="5310263"/>
          </a:xfrm>
        </p:spPr>
        <p:txBody>
          <a:bodyPr vert="horz" lIns="91440" tIns="45720" rIns="91440" bIns="45720" rtlCol="0">
            <a:noAutofit/>
          </a:bodyPr>
          <a:lstStyle/>
          <a:p>
            <a:pPr marL="0" indent="0">
              <a:lnSpc>
                <a:spcPct val="100000"/>
              </a:lnSpc>
              <a:spcBef>
                <a:spcPts val="600"/>
              </a:spcBef>
              <a:buNone/>
            </a:pPr>
            <a:r>
              <a:rPr kumimoji="0" lang="ja-JP" altLang="en-US" sz="2600" dirty="0">
                <a:solidFill>
                  <a:prstClr val="black">
                    <a:lumMod val="85000"/>
                    <a:lumOff val="15000"/>
                  </a:prstClr>
                </a:solidFill>
                <a:latin typeface="游ゴシック Medium" panose="020B0500000000000000" pitchFamily="50" charset="-128"/>
                <a:ea typeface="游ゴシック Medium" panose="020B0500000000000000" pitchFamily="50" charset="-128"/>
              </a:rPr>
              <a:t>体育館に導入された放射パネルの冷房時における環境性状と省エネ効果を検討した。以下、結果の概要を示す。</a:t>
            </a:r>
            <a:endParaRPr kumimoji="0" lang="en-US" altLang="ja-JP" sz="800" dirty="0">
              <a:solidFill>
                <a:prstClr val="black">
                  <a:lumMod val="85000"/>
                  <a:lumOff val="15000"/>
                </a:prstClr>
              </a:solidFill>
              <a:latin typeface="游ゴシック Medium" panose="020B0500000000000000" pitchFamily="50" charset="-128"/>
              <a:ea typeface="游ゴシック Medium" panose="020B0500000000000000" pitchFamily="50" charset="-128"/>
            </a:endParaRPr>
          </a:p>
          <a:p>
            <a:pPr lvl="1">
              <a:lnSpc>
                <a:spcPct val="100000"/>
              </a:lnSpc>
              <a:spcBef>
                <a:spcPts val="1200"/>
              </a:spcBef>
              <a:spcAft>
                <a:spcPts val="0"/>
              </a:spcAft>
            </a:pPr>
            <a:r>
              <a:rPr kumimoji="0" lang="ja-JP" altLang="en-US" sz="2600" dirty="0">
                <a:solidFill>
                  <a:srgbClr val="0070C0"/>
                </a:solidFill>
                <a:latin typeface="游ゴシック Medium" panose="020B0500000000000000" pitchFamily="50" charset="-128"/>
                <a:ea typeface="游ゴシック Medium" panose="020B0500000000000000" pitchFamily="50" charset="-128"/>
              </a:rPr>
              <a:t>２階の放射パネルのみで2階アリーナ部の冷房が可能</a:t>
            </a:r>
            <a:endParaRPr kumimoji="0" lang="en-US" altLang="ja-JP" sz="2600" dirty="0">
              <a:solidFill>
                <a:srgbClr val="0070C0"/>
              </a:solidFill>
              <a:latin typeface="游ゴシック Medium" panose="020B0500000000000000" pitchFamily="50" charset="-128"/>
              <a:ea typeface="游ゴシック Medium" panose="020B0500000000000000" pitchFamily="50" charset="-128"/>
            </a:endParaRPr>
          </a:p>
          <a:p>
            <a:pPr lvl="1">
              <a:lnSpc>
                <a:spcPct val="100000"/>
              </a:lnSpc>
              <a:spcBef>
                <a:spcPts val="1200"/>
              </a:spcBef>
              <a:spcAft>
                <a:spcPts val="0"/>
              </a:spcAft>
            </a:pPr>
            <a:r>
              <a:rPr kumimoji="0" lang="ja-JP" altLang="en-US" sz="2600" dirty="0">
                <a:solidFill>
                  <a:srgbClr val="0070C0"/>
                </a:solidFill>
                <a:latin typeface="游ゴシック Medium" panose="020B0500000000000000" pitchFamily="50" charset="-128"/>
                <a:ea typeface="游ゴシック Medium" panose="020B0500000000000000" pitchFamily="50" charset="-128"/>
              </a:rPr>
              <a:t>しかし、2階の冷気は3階までは届かず、3階を使用する場合は3階エアコンの稼働が必要　</a:t>
            </a:r>
          </a:p>
          <a:p>
            <a:pPr lvl="1">
              <a:lnSpc>
                <a:spcPct val="100000"/>
              </a:lnSpc>
              <a:spcBef>
                <a:spcPts val="1200"/>
              </a:spcBef>
              <a:spcAft>
                <a:spcPts val="0"/>
              </a:spcAft>
            </a:pPr>
            <a:r>
              <a:rPr kumimoji="0" lang="en-US" altLang="ja-JP" sz="2600" dirty="0">
                <a:solidFill>
                  <a:srgbClr val="0070C0"/>
                </a:solidFill>
                <a:latin typeface="游ゴシック Medium" panose="020B0500000000000000" pitchFamily="50" charset="-128"/>
                <a:ea typeface="游ゴシック Medium" panose="020B0500000000000000" pitchFamily="50" charset="-128"/>
              </a:rPr>
              <a:t>負荷が大きい時には2</a:t>
            </a:r>
            <a:r>
              <a:rPr kumimoji="0" lang="ja-JP" altLang="en-US" sz="2600" dirty="0">
                <a:solidFill>
                  <a:srgbClr val="0070C0"/>
                </a:solidFill>
                <a:latin typeface="游ゴシック Medium" panose="020B0500000000000000" pitchFamily="50" charset="-128"/>
                <a:ea typeface="游ゴシック Medium" panose="020B0500000000000000" pitchFamily="50" charset="-128"/>
              </a:rPr>
              <a:t>階パネルのみでは能力不足となるためエアコン同時運転が必要</a:t>
            </a:r>
            <a:endParaRPr kumimoji="0" lang="en-US" altLang="ja-JP" sz="2600" dirty="0">
              <a:solidFill>
                <a:srgbClr val="0070C0"/>
              </a:solidFill>
              <a:latin typeface="游ゴシック Medium" panose="020B0500000000000000" pitchFamily="50" charset="-128"/>
              <a:ea typeface="游ゴシック Medium" panose="020B0500000000000000" pitchFamily="50" charset="-128"/>
            </a:endParaRPr>
          </a:p>
          <a:p>
            <a:pPr marL="457200" lvl="1" indent="0">
              <a:lnSpc>
                <a:spcPct val="100000"/>
              </a:lnSpc>
              <a:spcBef>
                <a:spcPts val="0"/>
              </a:spcBef>
              <a:spcAft>
                <a:spcPts val="0"/>
              </a:spcAft>
              <a:buNone/>
            </a:pPr>
            <a:r>
              <a:rPr kumimoji="0" lang="ja-JP" altLang="en-US" sz="2600" dirty="0">
                <a:solidFill>
                  <a:srgbClr val="0070C0"/>
                </a:solidFill>
                <a:latin typeface="游ゴシック Medium" panose="020B0500000000000000" pitchFamily="50" charset="-128"/>
                <a:ea typeface="游ゴシック Medium" panose="020B0500000000000000" pitchFamily="50" charset="-128"/>
              </a:rPr>
              <a:t>（設計時点でパネル設置面積不足を予測、3階エアコン　</a:t>
            </a:r>
          </a:p>
          <a:p>
            <a:pPr marL="457200" lvl="1" indent="0">
              <a:lnSpc>
                <a:spcPct val="100000"/>
              </a:lnSpc>
              <a:spcBef>
                <a:spcPts val="0"/>
              </a:spcBef>
              <a:spcAft>
                <a:spcPts val="0"/>
              </a:spcAft>
              <a:buNone/>
            </a:pPr>
            <a:r>
              <a:rPr kumimoji="0" lang="ja-JP" altLang="en-US" sz="2600" dirty="0">
                <a:solidFill>
                  <a:srgbClr val="0070C0"/>
                </a:solidFill>
                <a:latin typeface="游ゴシック Medium" panose="020B0500000000000000" pitchFamily="50" charset="-128"/>
                <a:ea typeface="游ゴシック Medium" panose="020B0500000000000000" pitchFamily="50" charset="-128"/>
              </a:rPr>
              <a:t>　でその不足を補う設計となっている）</a:t>
            </a:r>
          </a:p>
          <a:p>
            <a:pPr lvl="1">
              <a:lnSpc>
                <a:spcPct val="100000"/>
              </a:lnSpc>
              <a:spcBef>
                <a:spcPts val="1200"/>
              </a:spcBef>
              <a:spcAft>
                <a:spcPts val="0"/>
              </a:spcAft>
            </a:pPr>
            <a:r>
              <a:rPr kumimoji="0" lang="ja-JP" altLang="en-US" sz="2600" dirty="0">
                <a:solidFill>
                  <a:srgbClr val="0070C0"/>
                </a:solidFill>
                <a:latin typeface="游ゴシック Medium" panose="020B0500000000000000" pitchFamily="50" charset="-128"/>
                <a:ea typeface="游ゴシック Medium" panose="020B0500000000000000" pitchFamily="50" charset="-128"/>
              </a:rPr>
              <a:t>2，3階同時運転は、立ち上がりを早めるためにも有効</a:t>
            </a:r>
            <a:endParaRPr kumimoji="0" lang="en-US" altLang="ja-JP" sz="2600" dirty="0">
              <a:latin typeface="游ゴシック Medium" panose="020B0500000000000000" pitchFamily="50" charset="-128"/>
              <a:ea typeface="游ゴシック Medium" panose="020B0500000000000000" pitchFamily="50" charset="-128"/>
            </a:endParaRPr>
          </a:p>
          <a:p>
            <a:pPr lvl="1">
              <a:lnSpc>
                <a:spcPct val="100000"/>
              </a:lnSpc>
              <a:spcBef>
                <a:spcPts val="1200"/>
              </a:spcBef>
              <a:spcAft>
                <a:spcPts val="0"/>
              </a:spcAft>
            </a:pPr>
            <a:r>
              <a:rPr kumimoji="0" lang="ja-JP" altLang="en-US" sz="2600" dirty="0">
                <a:solidFill>
                  <a:srgbClr val="0070C0"/>
                </a:solidFill>
                <a:latin typeface="游ゴシック Medium" panose="020B0500000000000000" pitchFamily="50" charset="-128"/>
                <a:ea typeface="游ゴシック Medium" panose="020B0500000000000000" pitchFamily="50" charset="-128"/>
              </a:rPr>
              <a:t>省エネ性確認は今後の課題</a:t>
            </a:r>
          </a:p>
        </p:txBody>
      </p:sp>
      <p:sp>
        <p:nvSpPr>
          <p:cNvPr id="1312" name="スライド番号プレースホルダー 6"/>
          <p:cNvSpPr>
            <a:spLocks noGrp="1"/>
          </p:cNvSpPr>
          <p:nvPr>
            <p:ph type="sldNum" sz="quarter" idx="12"/>
          </p:nvPr>
        </p:nvSpPr>
        <p:spPr>
          <a:xfrm>
            <a:off x="6915150" y="6348412"/>
            <a:ext cx="2057400" cy="365125"/>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219290E-3DC3-454E-9062-54CDFE1E68F5}" type="slidenum">
              <a:rPr kumimoji="1" lang="ja-JP" altLang="en-US" sz="14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1" lang="ja-JP" altLang="en-US" sz="1400" b="0" i="0" u="none" strike="noStrike" kern="0" cap="none" spc="0" normalizeH="0" baseline="0" noProof="0" dirty="0">
              <a:ln>
                <a:noFill/>
              </a:ln>
              <a:solidFill>
                <a:sysClr val="windowText" lastClr="000000"/>
              </a:solidFill>
              <a:effectLst/>
              <a:uLnTx/>
              <a:uFillTx/>
            </a:endParaRPr>
          </a:p>
        </p:txBody>
      </p:sp>
    </p:spTree>
    <p:custDataLst>
      <p:tags r:id="rId1"/>
    </p:custDataLst>
    <p:extLst>
      <p:ext uri="{BB962C8B-B14F-4D97-AF65-F5344CB8AC3E}">
        <p14:creationId xmlns:p14="http://schemas.microsoft.com/office/powerpoint/2010/main" val="334444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11">
                                            <p:txEl>
                                              <p:pRg st="0" end="0"/>
                                            </p:txEl>
                                          </p:spTgt>
                                        </p:tgtEl>
                                        <p:attrNameLst>
                                          <p:attrName>style.visibility</p:attrName>
                                        </p:attrNameLst>
                                      </p:cBhvr>
                                      <p:to>
                                        <p:strVal val="visible"/>
                                      </p:to>
                                    </p:set>
                                    <p:animEffect transition="in" filter="wipe(left)">
                                      <p:cBhvr>
                                        <p:cTn id="7" dur="500"/>
                                        <p:tgtEl>
                                          <p:spTgt spid="13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11">
                                            <p:txEl>
                                              <p:pRg st="1" end="1"/>
                                            </p:txEl>
                                          </p:spTgt>
                                        </p:tgtEl>
                                        <p:attrNameLst>
                                          <p:attrName>style.visibility</p:attrName>
                                        </p:attrNameLst>
                                      </p:cBhvr>
                                      <p:to>
                                        <p:strVal val="visible"/>
                                      </p:to>
                                    </p:set>
                                    <p:animEffect transition="in" filter="wipe(left)">
                                      <p:cBhvr>
                                        <p:cTn id="12" dur="500"/>
                                        <p:tgtEl>
                                          <p:spTgt spid="13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311">
                                            <p:txEl>
                                              <p:pRg st="2" end="2"/>
                                            </p:txEl>
                                          </p:spTgt>
                                        </p:tgtEl>
                                        <p:attrNameLst>
                                          <p:attrName>style.visibility</p:attrName>
                                        </p:attrNameLst>
                                      </p:cBhvr>
                                      <p:to>
                                        <p:strVal val="visible"/>
                                      </p:to>
                                    </p:set>
                                    <p:animEffect transition="in" filter="wipe(left)">
                                      <p:cBhvr>
                                        <p:cTn id="17" dur="500"/>
                                        <p:tgtEl>
                                          <p:spTgt spid="13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311">
                                            <p:txEl>
                                              <p:pRg st="3" end="3"/>
                                            </p:txEl>
                                          </p:spTgt>
                                        </p:tgtEl>
                                        <p:attrNameLst>
                                          <p:attrName>style.visibility</p:attrName>
                                        </p:attrNameLst>
                                      </p:cBhvr>
                                      <p:to>
                                        <p:strVal val="visible"/>
                                      </p:to>
                                    </p:set>
                                    <p:animEffect transition="in" filter="wipe(left)">
                                      <p:cBhvr>
                                        <p:cTn id="22" dur="500"/>
                                        <p:tgtEl>
                                          <p:spTgt spid="1311">
                                            <p:txEl>
                                              <p:pRg st="3" end="3"/>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1311">
                                            <p:txEl>
                                              <p:pRg st="4" end="4"/>
                                            </p:txEl>
                                          </p:spTgt>
                                        </p:tgtEl>
                                        <p:attrNameLst>
                                          <p:attrName>style.visibility</p:attrName>
                                        </p:attrNameLst>
                                      </p:cBhvr>
                                      <p:to>
                                        <p:strVal val="visible"/>
                                      </p:to>
                                    </p:set>
                                    <p:animEffect transition="in" filter="wipe(left)">
                                      <p:cBhvr>
                                        <p:cTn id="25" dur="500"/>
                                        <p:tgtEl>
                                          <p:spTgt spid="1311">
                                            <p:txEl>
                                              <p:pRg st="4" end="4"/>
                                            </p:txEl>
                                          </p:spTgt>
                                        </p:tgtEl>
                                      </p:cBhvr>
                                    </p:animEffect>
                                  </p:childTnLst>
                                </p:cTn>
                              </p:par>
                              <p:par>
                                <p:cTn id="26" presetID="22" presetClass="entr" presetSubtype="8" fill="hold" nodeType="withEffect">
                                  <p:stCondLst>
                                    <p:cond delay="0"/>
                                  </p:stCondLst>
                                  <p:childTnLst>
                                    <p:set>
                                      <p:cBhvr>
                                        <p:cTn id="27" dur="1" fill="hold">
                                          <p:stCondLst>
                                            <p:cond delay="0"/>
                                          </p:stCondLst>
                                        </p:cTn>
                                        <p:tgtEl>
                                          <p:spTgt spid="1311">
                                            <p:txEl>
                                              <p:pRg st="5" end="5"/>
                                            </p:txEl>
                                          </p:spTgt>
                                        </p:tgtEl>
                                        <p:attrNameLst>
                                          <p:attrName>style.visibility</p:attrName>
                                        </p:attrNameLst>
                                      </p:cBhvr>
                                      <p:to>
                                        <p:strVal val="visible"/>
                                      </p:to>
                                    </p:set>
                                    <p:animEffect transition="in" filter="wipe(left)">
                                      <p:cBhvr>
                                        <p:cTn id="28" dur="500"/>
                                        <p:tgtEl>
                                          <p:spTgt spid="1311">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311">
                                            <p:txEl>
                                              <p:pRg st="6" end="6"/>
                                            </p:txEl>
                                          </p:spTgt>
                                        </p:tgtEl>
                                        <p:attrNameLst>
                                          <p:attrName>style.visibility</p:attrName>
                                        </p:attrNameLst>
                                      </p:cBhvr>
                                      <p:to>
                                        <p:strVal val="visible"/>
                                      </p:to>
                                    </p:set>
                                    <p:animEffect transition="in" filter="wipe(left)">
                                      <p:cBhvr>
                                        <p:cTn id="33" dur="500"/>
                                        <p:tgtEl>
                                          <p:spTgt spid="1311">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311">
                                            <p:txEl>
                                              <p:pRg st="7" end="7"/>
                                            </p:txEl>
                                          </p:spTgt>
                                        </p:tgtEl>
                                        <p:attrNameLst>
                                          <p:attrName>style.visibility</p:attrName>
                                        </p:attrNameLst>
                                      </p:cBhvr>
                                      <p:to>
                                        <p:strVal val="visible"/>
                                      </p:to>
                                    </p:set>
                                    <p:animEffect transition="in" filter="wipe(left)">
                                      <p:cBhvr>
                                        <p:cTn id="38" dur="500"/>
                                        <p:tgtEl>
                                          <p:spTgt spid="13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9" name="コンテンツ プレースホルダー 2"/>
          <p:cNvSpPr txBox="1"/>
          <p:nvPr/>
        </p:nvSpPr>
        <p:spPr>
          <a:xfrm>
            <a:off x="160492" y="3857508"/>
            <a:ext cx="8875558" cy="13102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342900" indent="-342900">
              <a:lnSpc>
                <a:spcPts val="3300"/>
              </a:lnSpc>
              <a:spcBef>
                <a:spcPts val="0"/>
              </a:spcBef>
              <a:buFont typeface="Wingdings" panose="05000000000000000000" pitchFamily="2" charset="2"/>
              <a:buChar char="Ø"/>
              <a:defRPr/>
            </a:pPr>
            <a:r>
              <a:rPr kumimoji="0" lang="ja-JP" altLang="en-US" sz="2400" dirty="0">
                <a:solidFill>
                  <a:prstClr val="black">
                    <a:lumMod val="85000"/>
                    <a:lumOff val="15000"/>
                  </a:prstClr>
                </a:solidFill>
                <a:latin typeface="游ゴシック Medium" panose="020B0500000000000000" pitchFamily="50" charset="-128"/>
                <a:ea typeface="游ゴシック Medium" panose="020B0500000000000000" pitchFamily="50" charset="-128"/>
              </a:rPr>
              <a:t>中部地方に立地する体育館</a:t>
            </a:r>
            <a:endParaRPr kumimoji="0" lang="en-US" altLang="ja-JP" sz="2400" dirty="0">
              <a:solidFill>
                <a:prstClr val="black">
                  <a:lumMod val="85000"/>
                  <a:lumOff val="15000"/>
                </a:prstClr>
              </a:solidFill>
              <a:latin typeface="游ゴシック Medium" panose="020B0500000000000000" pitchFamily="50" charset="-128"/>
              <a:ea typeface="游ゴシック Medium" panose="020B0500000000000000" pitchFamily="50" charset="-128"/>
            </a:endParaRPr>
          </a:p>
          <a:p>
            <a:pPr marL="0" indent="0">
              <a:lnSpc>
                <a:spcPts val="3300"/>
              </a:lnSpc>
              <a:spcBef>
                <a:spcPts val="0"/>
              </a:spcBef>
              <a:buNone/>
              <a:defRPr/>
            </a:pP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　◆鉄骨造３階建　２</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F</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にアリーナ、３</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F</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に観客席約</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300</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席</a:t>
            </a:r>
            <a:endPar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endParaRPr>
          </a:p>
          <a:p>
            <a:pPr marL="0" indent="0">
              <a:lnSpc>
                <a:spcPts val="3300"/>
              </a:lnSpc>
              <a:spcBef>
                <a:spcPts val="0"/>
              </a:spcBef>
              <a:buNone/>
              <a:defRPr/>
            </a:pP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　◆面積　約</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1400</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㎡（アリーナ部</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36×39m</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、天井高さ約</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16m</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a:t>
            </a:r>
            <a:endPar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endParaRPr>
          </a:p>
        </p:txBody>
      </p:sp>
      <p:pic>
        <p:nvPicPr>
          <p:cNvPr id="1120" name="図 8"/>
          <p:cNvPicPr>
            <a:picLocks noChangeAspect="1"/>
          </p:cNvPicPr>
          <p:nvPr/>
        </p:nvPicPr>
        <p:blipFill>
          <a:blip r:embed="rId4"/>
          <a:stretch>
            <a:fillRect/>
          </a:stretch>
        </p:blipFill>
        <p:spPr>
          <a:xfrm>
            <a:off x="0" y="56779"/>
            <a:ext cx="9126696" cy="671358"/>
          </a:xfrm>
          <a:prstGeom prst="rect">
            <a:avLst/>
          </a:prstGeom>
        </p:spPr>
      </p:pic>
      <p:sp>
        <p:nvSpPr>
          <p:cNvPr id="1121" name="タイトル 1"/>
          <p:cNvSpPr>
            <a:spLocks noGrp="1"/>
          </p:cNvSpPr>
          <p:nvPr>
            <p:ph type="title"/>
          </p:nvPr>
        </p:nvSpPr>
        <p:spPr>
          <a:xfrm>
            <a:off x="124003" y="216536"/>
            <a:ext cx="4872999" cy="511601"/>
          </a:xfrm>
        </p:spPr>
        <p:txBody>
          <a:bodyPr anchor="t">
            <a:noAutofit/>
          </a:bodyPr>
          <a:lstStyle/>
          <a:p>
            <a:pPr lvl="0">
              <a:lnSpc>
                <a:spcPts val="3300"/>
              </a:lnSpc>
              <a:spcBef>
                <a:spcPts val="0"/>
              </a:spcBef>
              <a:spcAft>
                <a:spcPts val="600"/>
              </a:spcAft>
            </a:pPr>
            <a:r>
              <a:rPr kumimoji="0" lang="ja-JP" altLang="en-US" sz="3200" b="1" dirty="0">
                <a:solidFill>
                  <a:srgbClr val="C00000"/>
                </a:solidFill>
                <a:latin typeface="游ゴシック Medium" panose="020B0500000000000000" pitchFamily="50" charset="-128"/>
                <a:ea typeface="游ゴシック Medium" panose="020B0500000000000000" pitchFamily="50" charset="-128"/>
                <a:cs typeface="+mn-cs"/>
              </a:rPr>
              <a:t>１．はじめに</a:t>
            </a:r>
            <a:br>
              <a:rPr kumimoji="0" lang="ja-JP" altLang="en-US" sz="3200" dirty="0">
                <a:solidFill>
                  <a:srgbClr val="0070C0"/>
                </a:solidFill>
                <a:latin typeface="游ゴシック Medium" panose="020B0500000000000000" pitchFamily="50" charset="-128"/>
                <a:ea typeface="游ゴシック Medium" panose="020B0500000000000000" pitchFamily="50" charset="-128"/>
                <a:cs typeface="+mn-cs"/>
              </a:rPr>
            </a:br>
            <a:endParaRPr kumimoji="1" lang="ja-JP" altLang="en-US" sz="3200" dirty="0"/>
          </a:p>
        </p:txBody>
      </p:sp>
      <p:sp>
        <p:nvSpPr>
          <p:cNvPr id="1122" name="コンテンツ プレースホルダー 2"/>
          <p:cNvSpPr>
            <a:spLocks noGrp="1"/>
          </p:cNvSpPr>
          <p:nvPr>
            <p:ph idx="1"/>
          </p:nvPr>
        </p:nvSpPr>
        <p:spPr>
          <a:xfrm>
            <a:off x="160492" y="748729"/>
            <a:ext cx="8875558" cy="1359610"/>
          </a:xfrm>
        </p:spPr>
        <p:txBody>
          <a:bodyPr>
            <a:noAutofit/>
          </a:bodyPr>
          <a:lstStyle/>
          <a:p>
            <a:pPr marL="342900" indent="-342900">
              <a:lnSpc>
                <a:spcPts val="3300"/>
              </a:lnSpc>
              <a:spcBef>
                <a:spcPts val="0"/>
              </a:spcBef>
              <a:spcAft>
                <a:spcPts val="600"/>
              </a:spcAft>
              <a:buFont typeface="Wingdings" panose="05000000000000000000" pitchFamily="2" charset="2"/>
              <a:buChar char="Ø"/>
              <a:defRPr/>
            </a:pPr>
            <a:r>
              <a:rPr kumimoji="0" lang="ja-JP" altLang="en-US" sz="2400" dirty="0">
                <a:solidFill>
                  <a:srgbClr val="C00000"/>
                </a:solidFill>
                <a:latin typeface="游ゴシック Medium" panose="020B0500000000000000" pitchFamily="50" charset="-128"/>
                <a:ea typeface="游ゴシック Medium" panose="020B0500000000000000" pitchFamily="50" charset="-128"/>
              </a:rPr>
              <a:t>研究の目的</a:t>
            </a:r>
            <a:r>
              <a:rPr kumimoji="0" lang="ja-JP" altLang="en-US" sz="2400" dirty="0">
                <a:solidFill>
                  <a:prstClr val="black">
                    <a:lumMod val="85000"/>
                    <a:lumOff val="15000"/>
                  </a:prstClr>
                </a:solidFill>
                <a:latin typeface="游ゴシック Medium" panose="020B0500000000000000" pitchFamily="50" charset="-128"/>
                <a:ea typeface="游ゴシック Medium" panose="020B0500000000000000" pitchFamily="50" charset="-128"/>
              </a:rPr>
              <a:t>：体育館は避難所としての利用も増え、冷暖房設備が不可欠である。冷温水式の放射（ふく射）空調が設置された体育館の環境形成と省エネ性の検証を目的とする。</a:t>
            </a:r>
            <a:endParaRPr kumimoji="0" lang="en-US" altLang="ja-JP" sz="2400" dirty="0">
              <a:solidFill>
                <a:prstClr val="black">
                  <a:lumMod val="85000"/>
                  <a:lumOff val="15000"/>
                </a:prstClr>
              </a:solidFill>
              <a:latin typeface="游ゴシック Medium" panose="020B0500000000000000" pitchFamily="50" charset="-128"/>
              <a:ea typeface="游ゴシック Medium" panose="020B0500000000000000" pitchFamily="50" charset="-128"/>
            </a:endParaRPr>
          </a:p>
          <a:p>
            <a:pPr marL="342900" indent="-342900">
              <a:lnSpc>
                <a:spcPts val="3300"/>
              </a:lnSpc>
              <a:spcBef>
                <a:spcPts val="0"/>
              </a:spcBef>
              <a:spcAft>
                <a:spcPts val="600"/>
              </a:spcAft>
              <a:buFont typeface="Wingdings" panose="05000000000000000000" pitchFamily="2" charset="2"/>
              <a:buChar char="Ø"/>
              <a:defRPr/>
            </a:pPr>
            <a:r>
              <a:rPr kumimoji="0" lang="ja-JP" altLang="en-US" sz="2400" dirty="0">
                <a:solidFill>
                  <a:srgbClr val="C00000"/>
                </a:solidFill>
                <a:latin typeface="游ゴシック Medium" panose="020B0500000000000000" pitchFamily="50" charset="-128"/>
                <a:ea typeface="游ゴシック Medium" panose="020B0500000000000000" pitchFamily="50" charset="-128"/>
              </a:rPr>
              <a:t>本報の内容</a:t>
            </a:r>
            <a:r>
              <a:rPr kumimoji="0" lang="ja-JP" altLang="en-US" sz="2400" dirty="0">
                <a:solidFill>
                  <a:prstClr val="black">
                    <a:lumMod val="85000"/>
                    <a:lumOff val="15000"/>
                  </a:prstClr>
                </a:solidFill>
                <a:latin typeface="游ゴシック Medium" panose="020B0500000000000000" pitchFamily="50" charset="-128"/>
                <a:ea typeface="游ゴシック Medium" panose="020B0500000000000000" pitchFamily="50" charset="-128"/>
              </a:rPr>
              <a:t>：某体育館での冷房期実測結果を紹介する。</a:t>
            </a:r>
            <a:endParaRPr kumimoji="0" lang="en-US" altLang="ja-JP" sz="2400" strike="sngStrike" dirty="0">
              <a:solidFill>
                <a:prstClr val="black">
                  <a:lumMod val="85000"/>
                  <a:lumOff val="15000"/>
                </a:prstClr>
              </a:solidFill>
              <a:latin typeface="游ゴシック Medium" panose="020B0500000000000000" pitchFamily="50" charset="-128"/>
              <a:ea typeface="游ゴシック Medium" panose="020B0500000000000000" pitchFamily="50" charset="-128"/>
            </a:endParaRPr>
          </a:p>
        </p:txBody>
      </p:sp>
      <p:sp>
        <p:nvSpPr>
          <p:cNvPr id="1123" name="スライド番号プレースホルダー 7"/>
          <p:cNvSpPr>
            <a:spLocks noGrp="1"/>
          </p:cNvSpPr>
          <p:nvPr>
            <p:ph type="sldNum" sz="quarter" idx="12"/>
          </p:nvPr>
        </p:nvSpPr>
        <p:spPr>
          <a:xfrm>
            <a:off x="6978650" y="6327703"/>
            <a:ext cx="2057400" cy="365125"/>
          </a:xfrm>
        </p:spPr>
        <p:txBody>
          <a:bodyPr/>
          <a:lstStyle/>
          <a:p>
            <a:fld id="{5219290E-3DC3-454E-9062-54CDFE1E68F5}" type="slidenum">
              <a:rPr kumimoji="1" lang="ja-JP" altLang="en-US" sz="1400" smtClean="0"/>
              <a:t>2</a:t>
            </a:fld>
            <a:endParaRPr kumimoji="1" lang="ja-JP" altLang="en-US" sz="1400" dirty="0"/>
          </a:p>
        </p:txBody>
      </p:sp>
      <p:pic>
        <p:nvPicPr>
          <p:cNvPr id="1124" name="図 9"/>
          <p:cNvPicPr>
            <a:picLocks noChangeAspect="1"/>
          </p:cNvPicPr>
          <p:nvPr/>
        </p:nvPicPr>
        <p:blipFill>
          <a:blip r:embed="rId4"/>
          <a:stretch>
            <a:fillRect/>
          </a:stretch>
        </p:blipFill>
        <p:spPr>
          <a:xfrm>
            <a:off x="3449" y="2692262"/>
            <a:ext cx="9126696" cy="671358"/>
          </a:xfrm>
          <a:prstGeom prst="rect">
            <a:avLst/>
          </a:prstGeom>
        </p:spPr>
      </p:pic>
      <p:sp>
        <p:nvSpPr>
          <p:cNvPr id="1125" name="タイトル 1"/>
          <p:cNvSpPr txBox="1"/>
          <p:nvPr/>
        </p:nvSpPr>
        <p:spPr>
          <a:xfrm>
            <a:off x="110148" y="2827561"/>
            <a:ext cx="5348542" cy="47371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3300"/>
              </a:lnSpc>
              <a:spcBef>
                <a:spcPts val="0"/>
              </a:spcBef>
              <a:spcAft>
                <a:spcPts val="600"/>
              </a:spcAft>
            </a:pPr>
            <a:r>
              <a:rPr kumimoji="0" lang="ja-JP" altLang="en-US" sz="3200" b="1" dirty="0">
                <a:solidFill>
                  <a:srgbClr val="C00000"/>
                </a:solidFill>
                <a:latin typeface="游ゴシック Medium" panose="020B0500000000000000" pitchFamily="50" charset="-128"/>
                <a:ea typeface="游ゴシック Medium" panose="020B0500000000000000" pitchFamily="50" charset="-128"/>
                <a:cs typeface="+mn-cs"/>
              </a:rPr>
              <a:t>２．調査対象と測定の概要</a:t>
            </a:r>
            <a:endParaRPr lang="ja-JP" altLang="en-US" sz="3200" dirty="0"/>
          </a:p>
        </p:txBody>
      </p:sp>
      <p:sp>
        <p:nvSpPr>
          <p:cNvPr id="1126" name="コンテンツ プレースホルダー 2"/>
          <p:cNvSpPr txBox="1"/>
          <p:nvPr/>
        </p:nvSpPr>
        <p:spPr>
          <a:xfrm>
            <a:off x="17304" y="3391328"/>
            <a:ext cx="2739751" cy="4038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300"/>
              </a:lnSpc>
              <a:spcBef>
                <a:spcPts val="0"/>
              </a:spcBef>
              <a:buFont typeface="Arial" panose="020B0604020202020204" pitchFamily="34" charset="0"/>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（１）建物概要</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
        <p:nvSpPr>
          <p:cNvPr id="1127" name="コンテンツ プレースホルダー 2"/>
          <p:cNvSpPr txBox="1"/>
          <p:nvPr/>
        </p:nvSpPr>
        <p:spPr>
          <a:xfrm>
            <a:off x="160492" y="5555673"/>
            <a:ext cx="8875558" cy="13102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300"/>
              </a:lnSpc>
              <a:spcBef>
                <a:spcPts val="0"/>
              </a:spcBef>
              <a:buNone/>
              <a:defRPr/>
            </a:pP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　◆暖冷房　２</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F</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：冷温水式輻射パネル　</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1.23kW×63.5</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枚  計</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78kW</a:t>
            </a:r>
          </a:p>
          <a:p>
            <a:pPr marL="0" indent="0">
              <a:lnSpc>
                <a:spcPts val="3300"/>
              </a:lnSpc>
              <a:spcBef>
                <a:spcPts val="0"/>
              </a:spcBef>
              <a:buNone/>
              <a:defRPr/>
            </a:pP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　　　　　　３</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F</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：パッケージエアコン　</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16kW×8</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台　　   計</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128kW</a:t>
            </a:r>
          </a:p>
          <a:p>
            <a:pPr marL="0" indent="0">
              <a:lnSpc>
                <a:spcPts val="3300"/>
              </a:lnSpc>
              <a:spcBef>
                <a:spcPts val="0"/>
              </a:spcBef>
              <a:buNone/>
              <a:defRPr/>
            </a:pP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　　　　　　</a:t>
            </a:r>
            <a:r>
              <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GHP</a:t>
            </a:r>
            <a:r>
              <a:rPr kumimoji="0" lang="ja-JP" altLang="en-US" sz="2200" dirty="0">
                <a:solidFill>
                  <a:prstClr val="black">
                    <a:lumMod val="85000"/>
                    <a:lumOff val="15000"/>
                  </a:prstClr>
                </a:solidFill>
                <a:latin typeface="游ゴシック Medium" panose="020B0500000000000000" pitchFamily="50" charset="-128"/>
                <a:ea typeface="游ゴシック Medium" panose="020B0500000000000000" pitchFamily="50" charset="-128"/>
              </a:rPr>
              <a:t>を熱源として南北２系統に分かれる</a:t>
            </a:r>
            <a:endParaRPr kumimoji="0" lang="en-US" altLang="ja-JP" sz="2200" dirty="0">
              <a:solidFill>
                <a:prstClr val="black">
                  <a:lumMod val="85000"/>
                  <a:lumOff val="15000"/>
                </a:prstClr>
              </a:solidFill>
              <a:latin typeface="游ゴシック Medium" panose="020B0500000000000000" pitchFamily="50" charset="-128"/>
              <a:ea typeface="游ゴシック Medium" panose="020B0500000000000000" pitchFamily="50" charset="-128"/>
            </a:endParaRPr>
          </a:p>
        </p:txBody>
      </p:sp>
      <p:sp>
        <p:nvSpPr>
          <p:cNvPr id="1128" name="コンテンツ プレースホルダー 2"/>
          <p:cNvSpPr txBox="1"/>
          <p:nvPr/>
        </p:nvSpPr>
        <p:spPr>
          <a:xfrm>
            <a:off x="0" y="5139440"/>
            <a:ext cx="2757055" cy="4162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300"/>
              </a:lnSpc>
              <a:spcBef>
                <a:spcPts val="0"/>
              </a:spcBef>
              <a:buFont typeface="Arial" panose="020B0604020202020204" pitchFamily="34" charset="0"/>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（２）暖冷房設備</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Tree>
    <p:custDataLst>
      <p:tags r:id="rId1"/>
    </p:custDataLst>
    <p:extLst>
      <p:ext uri="{BB962C8B-B14F-4D97-AF65-F5344CB8AC3E}">
        <p14:creationId xmlns:p14="http://schemas.microsoft.com/office/powerpoint/2010/main" val="97699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22">
                                            <p:txEl>
                                              <p:pRg st="0" end="0"/>
                                            </p:txEl>
                                          </p:spTgt>
                                        </p:tgtEl>
                                        <p:attrNameLst>
                                          <p:attrName>style.visibility</p:attrName>
                                        </p:attrNameLst>
                                      </p:cBhvr>
                                      <p:to>
                                        <p:strVal val="visible"/>
                                      </p:to>
                                    </p:set>
                                    <p:animEffect transition="in" filter="wipe(up)">
                                      <p:cBhvr>
                                        <p:cTn id="7" dur="500"/>
                                        <p:tgtEl>
                                          <p:spTgt spid="1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22">
                                            <p:txEl>
                                              <p:pRg st="1" end="1"/>
                                            </p:txEl>
                                          </p:spTgt>
                                        </p:tgtEl>
                                        <p:attrNameLst>
                                          <p:attrName>style.visibility</p:attrName>
                                        </p:attrNameLst>
                                      </p:cBhvr>
                                      <p:to>
                                        <p:strVal val="visible"/>
                                      </p:to>
                                    </p:set>
                                    <p:animEffect transition="in" filter="wipe(up)">
                                      <p:cBhvr>
                                        <p:cTn id="12" dur="500"/>
                                        <p:tgtEl>
                                          <p:spTgt spid="11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24"/>
                                        </p:tgtEl>
                                        <p:attrNameLst>
                                          <p:attrName>style.visibility</p:attrName>
                                        </p:attrNameLst>
                                      </p:cBhvr>
                                      <p:to>
                                        <p:strVal val="visible"/>
                                      </p:to>
                                    </p:set>
                                    <p:animEffect transition="in" filter="wipe(left)">
                                      <p:cBhvr>
                                        <p:cTn id="17" dur="500"/>
                                        <p:tgtEl>
                                          <p:spTgt spid="1124"/>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125"/>
                                        </p:tgtEl>
                                        <p:attrNameLst>
                                          <p:attrName>style.visibility</p:attrName>
                                        </p:attrNameLst>
                                      </p:cBhvr>
                                      <p:to>
                                        <p:strVal val="visible"/>
                                      </p:to>
                                    </p:set>
                                    <p:animEffect transition="in" filter="wipe(left)">
                                      <p:cBhvr>
                                        <p:cTn id="20" dur="500"/>
                                        <p:tgtEl>
                                          <p:spTgt spid="112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26"/>
                                        </p:tgtEl>
                                        <p:attrNameLst>
                                          <p:attrName>style.visibility</p:attrName>
                                        </p:attrNameLst>
                                      </p:cBhvr>
                                      <p:to>
                                        <p:strVal val="visible"/>
                                      </p:to>
                                    </p:set>
                                    <p:animEffect transition="in" filter="wipe(left)">
                                      <p:cBhvr>
                                        <p:cTn id="25" dur="500"/>
                                        <p:tgtEl>
                                          <p:spTgt spid="112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1119">
                                            <p:txEl>
                                              <p:pRg st="0" end="0"/>
                                            </p:txEl>
                                          </p:spTgt>
                                        </p:tgtEl>
                                        <p:attrNameLst>
                                          <p:attrName>style.visibility</p:attrName>
                                        </p:attrNameLst>
                                      </p:cBhvr>
                                      <p:to>
                                        <p:strVal val="visible"/>
                                      </p:to>
                                    </p:set>
                                    <p:animEffect transition="in" filter="wipe(up)">
                                      <p:cBhvr>
                                        <p:cTn id="30" dur="500"/>
                                        <p:tgtEl>
                                          <p:spTgt spid="1119">
                                            <p:txEl>
                                              <p:pRg st="0" end="0"/>
                                            </p:txEl>
                                          </p:spTgt>
                                        </p:tgtEl>
                                      </p:cBhvr>
                                    </p:animEffect>
                                  </p:childTnLst>
                                </p:cTn>
                              </p:par>
                              <p:par>
                                <p:cTn id="31" presetID="22" presetClass="entr" presetSubtype="1" fill="hold" nodeType="withEffect">
                                  <p:stCondLst>
                                    <p:cond delay="0"/>
                                  </p:stCondLst>
                                  <p:childTnLst>
                                    <p:set>
                                      <p:cBhvr>
                                        <p:cTn id="32" dur="1" fill="hold">
                                          <p:stCondLst>
                                            <p:cond delay="0"/>
                                          </p:stCondLst>
                                        </p:cTn>
                                        <p:tgtEl>
                                          <p:spTgt spid="1119">
                                            <p:txEl>
                                              <p:pRg st="1" end="1"/>
                                            </p:txEl>
                                          </p:spTgt>
                                        </p:tgtEl>
                                        <p:attrNameLst>
                                          <p:attrName>style.visibility</p:attrName>
                                        </p:attrNameLst>
                                      </p:cBhvr>
                                      <p:to>
                                        <p:strVal val="visible"/>
                                      </p:to>
                                    </p:set>
                                    <p:animEffect transition="in" filter="wipe(up)">
                                      <p:cBhvr>
                                        <p:cTn id="33" dur="500"/>
                                        <p:tgtEl>
                                          <p:spTgt spid="1119">
                                            <p:txEl>
                                              <p:pRg st="1" end="1"/>
                                            </p:txEl>
                                          </p:spTgt>
                                        </p:tgtEl>
                                      </p:cBhvr>
                                    </p:animEffect>
                                  </p:childTnLst>
                                </p:cTn>
                              </p:par>
                              <p:par>
                                <p:cTn id="34" presetID="22" presetClass="entr" presetSubtype="1" fill="hold" nodeType="withEffect">
                                  <p:stCondLst>
                                    <p:cond delay="0"/>
                                  </p:stCondLst>
                                  <p:childTnLst>
                                    <p:set>
                                      <p:cBhvr>
                                        <p:cTn id="35" dur="1" fill="hold">
                                          <p:stCondLst>
                                            <p:cond delay="0"/>
                                          </p:stCondLst>
                                        </p:cTn>
                                        <p:tgtEl>
                                          <p:spTgt spid="1119">
                                            <p:txEl>
                                              <p:pRg st="2" end="2"/>
                                            </p:txEl>
                                          </p:spTgt>
                                        </p:tgtEl>
                                        <p:attrNameLst>
                                          <p:attrName>style.visibility</p:attrName>
                                        </p:attrNameLst>
                                      </p:cBhvr>
                                      <p:to>
                                        <p:strVal val="visible"/>
                                      </p:to>
                                    </p:set>
                                    <p:animEffect transition="in" filter="wipe(up)">
                                      <p:cBhvr>
                                        <p:cTn id="36" dur="500"/>
                                        <p:tgtEl>
                                          <p:spTgt spid="1119">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128"/>
                                        </p:tgtEl>
                                        <p:attrNameLst>
                                          <p:attrName>style.visibility</p:attrName>
                                        </p:attrNameLst>
                                      </p:cBhvr>
                                      <p:to>
                                        <p:strVal val="visible"/>
                                      </p:to>
                                    </p:set>
                                    <p:animEffect transition="in" filter="wipe(left)">
                                      <p:cBhvr>
                                        <p:cTn id="41" dur="500"/>
                                        <p:tgtEl>
                                          <p:spTgt spid="112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1127">
                                            <p:txEl>
                                              <p:pRg st="0" end="0"/>
                                            </p:txEl>
                                          </p:spTgt>
                                        </p:tgtEl>
                                        <p:attrNameLst>
                                          <p:attrName>style.visibility</p:attrName>
                                        </p:attrNameLst>
                                      </p:cBhvr>
                                      <p:to>
                                        <p:strVal val="visible"/>
                                      </p:to>
                                    </p:set>
                                    <p:animEffect transition="in" filter="wipe(up)">
                                      <p:cBhvr>
                                        <p:cTn id="46" dur="500"/>
                                        <p:tgtEl>
                                          <p:spTgt spid="1127">
                                            <p:txEl>
                                              <p:pRg st="0" end="0"/>
                                            </p:txEl>
                                          </p:spTgt>
                                        </p:tgtEl>
                                      </p:cBhvr>
                                    </p:animEffect>
                                  </p:childTnLst>
                                </p:cTn>
                              </p:par>
                              <p:par>
                                <p:cTn id="47" presetID="22" presetClass="entr" presetSubtype="1" fill="hold" nodeType="withEffect">
                                  <p:stCondLst>
                                    <p:cond delay="0"/>
                                  </p:stCondLst>
                                  <p:childTnLst>
                                    <p:set>
                                      <p:cBhvr>
                                        <p:cTn id="48" dur="1" fill="hold">
                                          <p:stCondLst>
                                            <p:cond delay="0"/>
                                          </p:stCondLst>
                                        </p:cTn>
                                        <p:tgtEl>
                                          <p:spTgt spid="1127">
                                            <p:txEl>
                                              <p:pRg st="1" end="1"/>
                                            </p:txEl>
                                          </p:spTgt>
                                        </p:tgtEl>
                                        <p:attrNameLst>
                                          <p:attrName>style.visibility</p:attrName>
                                        </p:attrNameLst>
                                      </p:cBhvr>
                                      <p:to>
                                        <p:strVal val="visible"/>
                                      </p:to>
                                    </p:set>
                                    <p:animEffect transition="in" filter="wipe(up)">
                                      <p:cBhvr>
                                        <p:cTn id="49" dur="500"/>
                                        <p:tgtEl>
                                          <p:spTgt spid="1127">
                                            <p:txEl>
                                              <p:pRg st="1" end="1"/>
                                            </p:txEl>
                                          </p:spTgt>
                                        </p:tgtEl>
                                      </p:cBhvr>
                                    </p:animEffect>
                                  </p:childTnLst>
                                </p:cTn>
                              </p:par>
                              <p:par>
                                <p:cTn id="50" presetID="22" presetClass="entr" presetSubtype="1" fill="hold" nodeType="withEffect">
                                  <p:stCondLst>
                                    <p:cond delay="0"/>
                                  </p:stCondLst>
                                  <p:childTnLst>
                                    <p:set>
                                      <p:cBhvr>
                                        <p:cTn id="51" dur="1" fill="hold">
                                          <p:stCondLst>
                                            <p:cond delay="0"/>
                                          </p:stCondLst>
                                        </p:cTn>
                                        <p:tgtEl>
                                          <p:spTgt spid="1127">
                                            <p:txEl>
                                              <p:pRg st="2" end="2"/>
                                            </p:txEl>
                                          </p:spTgt>
                                        </p:tgtEl>
                                        <p:attrNameLst>
                                          <p:attrName>style.visibility</p:attrName>
                                        </p:attrNameLst>
                                      </p:cBhvr>
                                      <p:to>
                                        <p:strVal val="visible"/>
                                      </p:to>
                                    </p:set>
                                    <p:animEffect transition="in" filter="wipe(up)">
                                      <p:cBhvr>
                                        <p:cTn id="52" dur="500"/>
                                        <p:tgtEl>
                                          <p:spTgt spid="11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2" grpId="0" build="p"/>
      <p:bldP spid="1125" grpId="0"/>
      <p:bldP spid="1126" grpId="0"/>
      <p:bldP spid="11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4" name="図 4"/>
          <p:cNvPicPr>
            <a:picLocks noChangeAspect="1"/>
          </p:cNvPicPr>
          <p:nvPr/>
        </p:nvPicPr>
        <p:blipFill>
          <a:blip r:embed="rId4"/>
          <a:stretch>
            <a:fillRect/>
          </a:stretch>
        </p:blipFill>
        <p:spPr>
          <a:xfrm>
            <a:off x="3826933" y="4122400"/>
            <a:ext cx="5122792" cy="2441797"/>
          </a:xfrm>
          <a:prstGeom prst="rect">
            <a:avLst/>
          </a:prstGeom>
        </p:spPr>
      </p:pic>
      <p:pic>
        <p:nvPicPr>
          <p:cNvPr id="1135" name="図 5"/>
          <p:cNvPicPr>
            <a:picLocks noChangeAspect="1"/>
          </p:cNvPicPr>
          <p:nvPr/>
        </p:nvPicPr>
        <p:blipFill>
          <a:blip r:embed="rId5"/>
          <a:stretch>
            <a:fillRect/>
          </a:stretch>
        </p:blipFill>
        <p:spPr>
          <a:xfrm>
            <a:off x="6368997" y="922936"/>
            <a:ext cx="2265872" cy="2651070"/>
          </a:xfrm>
          <a:prstGeom prst="rect">
            <a:avLst/>
          </a:prstGeom>
        </p:spPr>
      </p:pic>
      <p:sp>
        <p:nvSpPr>
          <p:cNvPr id="1136" name="コンテンツ プレースホルダー 2"/>
          <p:cNvSpPr>
            <a:spLocks noGrp="1"/>
          </p:cNvSpPr>
          <p:nvPr>
            <p:ph idx="1"/>
          </p:nvPr>
        </p:nvSpPr>
        <p:spPr>
          <a:xfrm>
            <a:off x="99328" y="4378938"/>
            <a:ext cx="3805672" cy="1359610"/>
          </a:xfrm>
        </p:spPr>
        <p:txBody>
          <a:bodyPr>
            <a:noAutofit/>
          </a:bodyPr>
          <a:lstStyle/>
          <a:p>
            <a:pPr marL="0" indent="0">
              <a:lnSpc>
                <a:spcPts val="3300"/>
              </a:lnSpc>
              <a:spcBef>
                <a:spcPts val="0"/>
              </a:spcBef>
              <a:spcAft>
                <a:spcPts val="600"/>
              </a:spcAft>
              <a:buNone/>
              <a:defRPr/>
            </a:pPr>
            <a:r>
              <a:rPr kumimoji="0" lang="ja-JP" altLang="en-US" sz="2200" dirty="0">
                <a:solidFill>
                  <a:srgbClr val="002060"/>
                </a:solidFill>
                <a:latin typeface="游ゴシック Medium" panose="020B0500000000000000" pitchFamily="50" charset="-128"/>
                <a:ea typeface="游ゴシック Medium" panose="020B0500000000000000" pitchFamily="50" charset="-128"/>
              </a:rPr>
              <a:t>図１</a:t>
            </a:r>
            <a:r>
              <a:rPr kumimoji="0" lang="en-US" altLang="ja-JP" sz="2200" dirty="0">
                <a:solidFill>
                  <a:srgbClr val="002060"/>
                </a:solidFill>
                <a:latin typeface="游ゴシック Medium" panose="020B0500000000000000" pitchFamily="50" charset="-128"/>
                <a:ea typeface="游ゴシック Medium" panose="020B0500000000000000" pitchFamily="50" charset="-128"/>
              </a:rPr>
              <a:t>,</a:t>
            </a:r>
            <a:r>
              <a:rPr kumimoji="0" lang="ja-JP" altLang="en-US" sz="2200" dirty="0">
                <a:solidFill>
                  <a:srgbClr val="002060"/>
                </a:solidFill>
                <a:latin typeface="游ゴシック Medium" panose="020B0500000000000000" pitchFamily="50" charset="-128"/>
                <a:ea typeface="游ゴシック Medium" panose="020B0500000000000000" pitchFamily="50" charset="-128"/>
              </a:rPr>
              <a:t>２ 平面図　</a:t>
            </a:r>
            <a:r>
              <a:rPr kumimoji="0" lang="en-US" altLang="ja-JP" sz="2200" dirty="0">
                <a:solidFill>
                  <a:srgbClr val="002060"/>
                </a:solidFill>
                <a:latin typeface="游ゴシック Medium" panose="020B0500000000000000" pitchFamily="50" charset="-128"/>
                <a:ea typeface="游ゴシック Medium" panose="020B0500000000000000" pitchFamily="50" charset="-128"/>
              </a:rPr>
              <a:t>図</a:t>
            </a:r>
            <a:r>
              <a:rPr kumimoji="0" lang="ja-JP" altLang="en-US" sz="2200" dirty="0">
                <a:solidFill>
                  <a:srgbClr val="002060"/>
                </a:solidFill>
                <a:latin typeface="游ゴシック Medium" panose="020B0500000000000000" pitchFamily="50" charset="-128"/>
                <a:ea typeface="游ゴシック Medium" panose="020B0500000000000000" pitchFamily="50" charset="-128"/>
              </a:rPr>
              <a:t>３ 断面図　</a:t>
            </a:r>
            <a:endParaRPr kumimoji="0" lang="en-US" altLang="ja-JP" sz="2200" dirty="0">
              <a:solidFill>
                <a:srgbClr val="002060"/>
              </a:solidFill>
              <a:latin typeface="游ゴシック Medium" panose="020B0500000000000000" pitchFamily="50" charset="-128"/>
              <a:ea typeface="游ゴシック Medium" panose="020B0500000000000000" pitchFamily="50" charset="-128"/>
            </a:endParaRPr>
          </a:p>
          <a:p>
            <a:pPr marL="0" indent="0">
              <a:lnSpc>
                <a:spcPts val="3300"/>
              </a:lnSpc>
              <a:spcBef>
                <a:spcPts val="0"/>
              </a:spcBef>
              <a:spcAft>
                <a:spcPts val="600"/>
              </a:spcAft>
              <a:buNone/>
              <a:defRPr/>
            </a:pPr>
            <a:r>
              <a:rPr kumimoji="0" lang="ja-JP" altLang="en-US" sz="2200" dirty="0">
                <a:solidFill>
                  <a:srgbClr val="002060"/>
                </a:solidFill>
                <a:latin typeface="游ゴシック Medium" panose="020B0500000000000000" pitchFamily="50" charset="-128"/>
                <a:ea typeface="游ゴシック Medium" panose="020B0500000000000000" pitchFamily="50" charset="-128"/>
              </a:rPr>
              <a:t>　測定点配置</a:t>
            </a:r>
            <a:endParaRPr kumimoji="0" lang="en-US" altLang="ja-JP" sz="2200" dirty="0">
              <a:solidFill>
                <a:srgbClr val="002060"/>
              </a:solidFill>
              <a:latin typeface="游ゴシック Medium" panose="020B0500000000000000" pitchFamily="50" charset="-128"/>
              <a:ea typeface="游ゴシック Medium" panose="020B0500000000000000" pitchFamily="50" charset="-128"/>
            </a:endParaRPr>
          </a:p>
          <a:p>
            <a:pPr marL="0" indent="0">
              <a:lnSpc>
                <a:spcPts val="3300"/>
              </a:lnSpc>
              <a:spcBef>
                <a:spcPts val="0"/>
              </a:spcBef>
              <a:spcAft>
                <a:spcPts val="600"/>
              </a:spcAft>
              <a:buNone/>
              <a:defRPr/>
            </a:pPr>
            <a:endParaRPr kumimoji="0" lang="en-US" altLang="ja-JP" sz="2200" dirty="0">
              <a:solidFill>
                <a:srgbClr val="002060"/>
              </a:solidFill>
              <a:latin typeface="游ゴシック Medium" panose="020B0500000000000000" pitchFamily="50" charset="-128"/>
              <a:ea typeface="游ゴシック Medium" panose="020B0500000000000000" pitchFamily="50" charset="-128"/>
            </a:endParaRPr>
          </a:p>
          <a:p>
            <a:pPr marL="0" indent="0">
              <a:lnSpc>
                <a:spcPts val="3300"/>
              </a:lnSpc>
              <a:spcBef>
                <a:spcPts val="0"/>
              </a:spcBef>
              <a:spcAft>
                <a:spcPts val="600"/>
              </a:spcAft>
              <a:buNone/>
              <a:defRPr/>
            </a:pPr>
            <a:r>
              <a:rPr kumimoji="0" lang="ja-JP" altLang="en-US" sz="2200" dirty="0">
                <a:solidFill>
                  <a:srgbClr val="002060"/>
                </a:solidFill>
                <a:latin typeface="游ゴシック Medium" panose="020B0500000000000000" pitchFamily="50" charset="-128"/>
                <a:ea typeface="游ゴシック Medium" panose="020B0500000000000000" pitchFamily="50" charset="-128"/>
              </a:rPr>
              <a:t>写真</a:t>
            </a:r>
            <a:r>
              <a:rPr kumimoji="0" lang="en-US" altLang="ja-JP" sz="2200" dirty="0">
                <a:solidFill>
                  <a:srgbClr val="002060"/>
                </a:solidFill>
                <a:latin typeface="游ゴシック Medium" panose="020B0500000000000000" pitchFamily="50" charset="-128"/>
                <a:ea typeface="游ゴシック Medium" panose="020B0500000000000000" pitchFamily="50" charset="-128"/>
              </a:rPr>
              <a:t>1</a:t>
            </a:r>
            <a:r>
              <a:rPr kumimoji="0" lang="ja-JP" altLang="en-US" sz="2200" dirty="0">
                <a:solidFill>
                  <a:srgbClr val="002060"/>
                </a:solidFill>
                <a:latin typeface="游ゴシック Medium" panose="020B0500000000000000" pitchFamily="50" charset="-128"/>
                <a:ea typeface="游ゴシック Medium" panose="020B0500000000000000" pitchFamily="50" charset="-128"/>
              </a:rPr>
              <a:t>　パネルとエアコン</a:t>
            </a:r>
            <a:endParaRPr kumimoji="0" lang="en-US" altLang="ja-JP" sz="2200" strike="sngStrike" dirty="0">
              <a:solidFill>
                <a:srgbClr val="002060"/>
              </a:solidFill>
              <a:latin typeface="游ゴシック Medium" panose="020B0500000000000000" pitchFamily="50" charset="-128"/>
              <a:ea typeface="游ゴシック Medium" panose="020B0500000000000000" pitchFamily="50" charset="-128"/>
            </a:endParaRPr>
          </a:p>
        </p:txBody>
      </p:sp>
      <p:sp>
        <p:nvSpPr>
          <p:cNvPr id="1137" name="スライド番号プレースホルダー 7"/>
          <p:cNvSpPr>
            <a:spLocks noGrp="1"/>
          </p:cNvSpPr>
          <p:nvPr>
            <p:ph type="sldNum" sz="quarter" idx="12"/>
          </p:nvPr>
        </p:nvSpPr>
        <p:spPr>
          <a:xfrm>
            <a:off x="7045035" y="6468398"/>
            <a:ext cx="2057400" cy="365125"/>
          </a:xfrm>
        </p:spPr>
        <p:txBody>
          <a:bodyPr/>
          <a:lstStyle/>
          <a:p>
            <a:fld id="{5219290E-3DC3-454E-9062-54CDFE1E68F5}" type="slidenum">
              <a:rPr kumimoji="1" lang="ja-JP" altLang="en-US" sz="1400" smtClean="0"/>
              <a:t>3</a:t>
            </a:fld>
            <a:endParaRPr kumimoji="1" lang="ja-JP" altLang="en-US" sz="1400" dirty="0"/>
          </a:p>
        </p:txBody>
      </p:sp>
      <p:pic>
        <p:nvPicPr>
          <p:cNvPr id="1138" name="図 9"/>
          <p:cNvPicPr>
            <a:picLocks noChangeAspect="1"/>
          </p:cNvPicPr>
          <p:nvPr/>
        </p:nvPicPr>
        <p:blipFill>
          <a:blip r:embed="rId6"/>
          <a:stretch>
            <a:fillRect/>
          </a:stretch>
        </p:blipFill>
        <p:spPr>
          <a:xfrm>
            <a:off x="17304" y="137462"/>
            <a:ext cx="9126696" cy="671358"/>
          </a:xfrm>
          <a:prstGeom prst="rect">
            <a:avLst/>
          </a:prstGeom>
        </p:spPr>
      </p:pic>
      <p:sp>
        <p:nvSpPr>
          <p:cNvPr id="1139" name="タイトル 1"/>
          <p:cNvSpPr txBox="1"/>
          <p:nvPr/>
        </p:nvSpPr>
        <p:spPr>
          <a:xfrm>
            <a:off x="192666" y="292617"/>
            <a:ext cx="5348542" cy="47371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3300"/>
              </a:lnSpc>
              <a:spcBef>
                <a:spcPts val="0"/>
              </a:spcBef>
              <a:spcAft>
                <a:spcPts val="600"/>
              </a:spcAft>
            </a:pPr>
            <a:r>
              <a:rPr kumimoji="0" lang="ja-JP" altLang="en-US" sz="3200" b="1" dirty="0">
                <a:solidFill>
                  <a:srgbClr val="C00000"/>
                </a:solidFill>
                <a:latin typeface="游ゴシック Medium" panose="020B0500000000000000" pitchFamily="50" charset="-128"/>
                <a:ea typeface="游ゴシック Medium" panose="020B0500000000000000" pitchFamily="50" charset="-128"/>
                <a:cs typeface="+mn-cs"/>
              </a:rPr>
              <a:t>２．調査対象と測定の概要</a:t>
            </a:r>
            <a:endParaRPr lang="ja-JP" altLang="en-US" sz="3200" dirty="0"/>
          </a:p>
        </p:txBody>
      </p:sp>
      <p:sp>
        <p:nvSpPr>
          <p:cNvPr id="1140" name="テキスト ボックス 9"/>
          <p:cNvSpPr txBox="1"/>
          <p:nvPr/>
        </p:nvSpPr>
        <p:spPr>
          <a:xfrm>
            <a:off x="3131127" y="3731007"/>
            <a:ext cx="2755867" cy="344357"/>
          </a:xfrm>
          <a:prstGeom prst="rect">
            <a:avLst/>
          </a:prstGeom>
          <a:solidFill>
            <a:schemeClr val="bg1"/>
          </a:solid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r>
              <a:rPr lang="ja-JP" kern="100" dirty="0">
                <a:effectLst/>
                <a:latin typeface="Century" panose="02040604050505020304" pitchFamily="18" charset="0"/>
                <a:ea typeface="ＭＳ ゴシック" panose="020B0609070205080204" pitchFamily="49" charset="-128"/>
                <a:cs typeface="Times New Roman" panose="02020603050405020304" pitchFamily="18" charset="0"/>
              </a:rPr>
              <a:t>図</a:t>
            </a:r>
            <a:r>
              <a:rPr lang="ja-JP" altLang="en-US" kern="100" dirty="0">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en-US" kern="100" dirty="0">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en-US" kern="100" spc="-50" dirty="0">
                <a:latin typeface="ＭＳ ゴシック" panose="020B0609070205080204" pitchFamily="49" charset="-128"/>
                <a:ea typeface="ＭＳ ゴシック" panose="020B0609070205080204" pitchFamily="49" charset="-128"/>
                <a:cs typeface="Times New Roman" panose="02020603050405020304" pitchFamily="18" charset="0"/>
              </a:rPr>
              <a:t>３</a:t>
            </a:r>
            <a:r>
              <a:rPr lang="ja-JP" kern="100" spc="-50" dirty="0">
                <a:effectLst/>
                <a:latin typeface="Century" panose="02040604050505020304" pitchFamily="18" charset="0"/>
                <a:ea typeface="ＭＳ ゴシック" panose="020B0609070205080204" pitchFamily="49" charset="-128"/>
                <a:cs typeface="Times New Roman" panose="02020603050405020304" pitchFamily="18" charset="0"/>
              </a:rPr>
              <a:t>階平面図と測点配置</a:t>
            </a:r>
            <a:endParaRPr lang="ja-JP" kern="100" spc="-5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41" name="テキスト ボックス 121"/>
          <p:cNvSpPr txBox="1"/>
          <p:nvPr/>
        </p:nvSpPr>
        <p:spPr>
          <a:xfrm>
            <a:off x="99328" y="3687462"/>
            <a:ext cx="2857327" cy="389263"/>
          </a:xfrm>
          <a:prstGeom prst="rect">
            <a:avLst/>
          </a:prstGeom>
          <a:solidFill>
            <a:schemeClr val="bg1"/>
          </a:solidFill>
          <a:ln w="6350">
            <a:noFill/>
          </a:ln>
          <a:effectLst/>
        </p:spPr>
        <p:txBody>
          <a:bodyPr rot="0" spcFirstLastPara="0" vert="horz" wrap="square" lIns="0" tIns="36000" rIns="0" bIns="0" numCol="1" spcCol="0" rtlCol="0" fromWordArt="0" anchor="t" anchorCtr="0" forceAA="0" compatLnSpc="1">
            <a:prstTxWarp prst="textNoShape">
              <a:avLst/>
            </a:prstTxWarp>
            <a:noAutofit/>
          </a:bodyPr>
          <a:lstStyle/>
          <a:p>
            <a:pPr algn="just"/>
            <a:r>
              <a:rPr lang="ja-JP" kern="100" dirty="0">
                <a:effectLst/>
                <a:latin typeface="Century" panose="02040604050505020304" pitchFamily="18" charset="0"/>
                <a:ea typeface="ＭＳ ゴシック" panose="020B0609070205080204" pitchFamily="49" charset="-128"/>
                <a:cs typeface="Times New Roman" panose="02020603050405020304" pitchFamily="18" charset="0"/>
              </a:rPr>
              <a:t>図１</a:t>
            </a:r>
            <a:r>
              <a:rPr lang="ja-JP" altLang="en-US" kern="100" dirty="0">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en-US" kern="100" spc="-50" dirty="0">
                <a:effectLst/>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kern="100" spc="-50" dirty="0">
                <a:effectLst/>
                <a:latin typeface="Century" panose="02040604050505020304" pitchFamily="18" charset="0"/>
                <a:ea typeface="ＭＳ ゴシック" panose="020B0609070205080204" pitchFamily="49" charset="-128"/>
                <a:cs typeface="Times New Roman" panose="02020603050405020304" pitchFamily="18" charset="0"/>
              </a:rPr>
              <a:t>階平面図と測点配置</a:t>
            </a:r>
            <a:endParaRPr lang="ja-JP" kern="100" spc="-5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1142" name="図 1"/>
          <p:cNvPicPr>
            <a:picLocks noChangeAspect="1"/>
          </p:cNvPicPr>
          <p:nvPr/>
        </p:nvPicPr>
        <p:blipFill>
          <a:blip r:embed="rId7"/>
          <a:stretch>
            <a:fillRect/>
          </a:stretch>
        </p:blipFill>
        <p:spPr>
          <a:xfrm>
            <a:off x="186418" y="1023522"/>
            <a:ext cx="2724064" cy="2681830"/>
          </a:xfrm>
          <a:prstGeom prst="rect">
            <a:avLst/>
          </a:prstGeom>
        </p:spPr>
      </p:pic>
      <p:pic>
        <p:nvPicPr>
          <p:cNvPr id="1143" name="図 3"/>
          <p:cNvPicPr>
            <a:picLocks noChangeAspect="1"/>
          </p:cNvPicPr>
          <p:nvPr/>
        </p:nvPicPr>
        <p:blipFill>
          <a:blip r:embed="rId8"/>
          <a:stretch>
            <a:fillRect/>
          </a:stretch>
        </p:blipFill>
        <p:spPr>
          <a:xfrm>
            <a:off x="3139544" y="893765"/>
            <a:ext cx="2701345" cy="2680241"/>
          </a:xfrm>
          <a:prstGeom prst="rect">
            <a:avLst/>
          </a:prstGeom>
        </p:spPr>
      </p:pic>
      <p:sp>
        <p:nvSpPr>
          <p:cNvPr id="1145" name="テキスト ボックス 126"/>
          <p:cNvSpPr txBox="1"/>
          <p:nvPr/>
        </p:nvSpPr>
        <p:spPr>
          <a:xfrm>
            <a:off x="6067134" y="3736050"/>
            <a:ext cx="3035301" cy="375183"/>
          </a:xfrm>
          <a:prstGeom prst="rect">
            <a:avLst/>
          </a:prstGeom>
          <a:solidFill>
            <a:sysClr val="window" lastClr="FFFFFF"/>
          </a:solid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r>
              <a:rPr lang="ja-JP" kern="100" spc="-50" dirty="0">
                <a:effectLst/>
                <a:latin typeface="Century" panose="02040604050505020304" pitchFamily="18" charset="0"/>
                <a:ea typeface="ＭＳ ゴシック" panose="020B0609070205080204" pitchFamily="49" charset="-128"/>
                <a:cs typeface="Times New Roman" panose="02020603050405020304" pitchFamily="18" charset="0"/>
              </a:rPr>
              <a:t>写真１</a:t>
            </a:r>
            <a:r>
              <a:rPr lang="ja-JP" altLang="en-US" kern="100" spc="-50" dirty="0">
                <a:effectLst/>
                <a:latin typeface="Century" panose="02040604050505020304" pitchFamily="18" charset="0"/>
                <a:ea typeface="ＭＳ ゴシック" panose="020B0609070205080204" pitchFamily="49" charset="-128"/>
                <a:cs typeface="Times New Roman" panose="02020603050405020304" pitchFamily="18" charset="0"/>
              </a:rPr>
              <a:t>  </a:t>
            </a:r>
            <a:r>
              <a:rPr lang="ja-JP" kern="100" spc="-50" dirty="0">
                <a:effectLst/>
                <a:latin typeface="Century" panose="02040604050505020304" pitchFamily="18" charset="0"/>
                <a:ea typeface="ＭＳ ゴシック" panose="020B0609070205080204" pitchFamily="49" charset="-128"/>
                <a:cs typeface="Times New Roman" panose="02020603050405020304" pitchFamily="18" charset="0"/>
              </a:rPr>
              <a:t>放射</a:t>
            </a:r>
            <a:r>
              <a:rPr lang="ja-JP" kern="100" spc="-100" dirty="0">
                <a:effectLst/>
                <a:latin typeface="Century" panose="02040604050505020304" pitchFamily="18" charset="0"/>
                <a:ea typeface="ＭＳ ゴシック" panose="020B0609070205080204" pitchFamily="49" charset="-128"/>
                <a:cs typeface="Times New Roman" panose="02020603050405020304" pitchFamily="18" charset="0"/>
              </a:rPr>
              <a:t>パネルとエアコン</a:t>
            </a:r>
            <a:endParaRPr lang="ja-JP" kern="100" spc="-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46" name="テキスト ボックス 8"/>
          <p:cNvSpPr txBox="1"/>
          <p:nvPr/>
        </p:nvSpPr>
        <p:spPr>
          <a:xfrm>
            <a:off x="4175760" y="6426751"/>
            <a:ext cx="4297680" cy="365124"/>
          </a:xfrm>
          <a:prstGeom prst="rect">
            <a:avLst/>
          </a:prstGeom>
          <a:solidFill>
            <a:schemeClr val="bg1"/>
          </a:solidFill>
          <a:ln w="6350">
            <a:noFill/>
          </a:ln>
          <a:effectLst/>
        </p:spPr>
        <p:txBody>
          <a:bodyPr rot="0" spcFirstLastPara="0" vert="horz" wrap="square" lIns="0" tIns="72000" rIns="0" bIns="0" numCol="1" spcCol="0" rtlCol="0" fromWordArt="0" anchor="t" anchorCtr="0" forceAA="0" compatLnSpc="1">
            <a:prstTxWarp prst="textNoShape">
              <a:avLst/>
            </a:prstTxWarp>
            <a:noAutofit/>
          </a:bodyPr>
          <a:lstStyle/>
          <a:p>
            <a:pPr algn="ctr"/>
            <a:r>
              <a:rPr lang="ja-JP" kern="100" dirty="0">
                <a:effectLst/>
                <a:latin typeface="Century" panose="02040604050505020304" pitchFamily="18" charset="0"/>
                <a:ea typeface="ＭＳ ゴシック" panose="020B0609070205080204" pitchFamily="49" charset="-128"/>
                <a:cs typeface="Times New Roman" panose="02020603050405020304" pitchFamily="18" charset="0"/>
              </a:rPr>
              <a:t>図</a:t>
            </a:r>
            <a:r>
              <a:rPr lang="ja-JP" alt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３</a:t>
            </a:r>
            <a:r>
              <a:rPr lang="ja-JP" kern="100" dirty="0">
                <a:effectLst/>
                <a:latin typeface="Century" panose="02040604050505020304" pitchFamily="18" charset="0"/>
                <a:ea typeface="ＭＳ ゴシック" panose="020B0609070205080204" pitchFamily="49" charset="-128"/>
                <a:cs typeface="Times New Roman" panose="02020603050405020304" pitchFamily="18" charset="0"/>
              </a:rPr>
              <a:t>　南北断面図と測点配置</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47" name="コンテンツ プレースホルダー 2"/>
          <p:cNvSpPr txBox="1"/>
          <p:nvPr/>
        </p:nvSpPr>
        <p:spPr>
          <a:xfrm>
            <a:off x="5143145" y="245581"/>
            <a:ext cx="2490368" cy="4661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300"/>
              </a:lnSpc>
              <a:spcBef>
                <a:spcPts val="0"/>
              </a:spcBef>
              <a:buFont typeface="Arial" panose="020B0604020202020204" pitchFamily="34" charset="0"/>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（１）建物概要</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
        <p:nvSpPr>
          <p:cNvPr id="1148" name="楕円 18"/>
          <p:cNvSpPr/>
          <p:nvPr/>
        </p:nvSpPr>
        <p:spPr>
          <a:xfrm rot="307690">
            <a:off x="6076720" y="2387318"/>
            <a:ext cx="2804401" cy="1071905"/>
          </a:xfrm>
          <a:prstGeom prst="ellipse">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9" name="楕円 19"/>
          <p:cNvSpPr/>
          <p:nvPr/>
        </p:nvSpPr>
        <p:spPr>
          <a:xfrm>
            <a:off x="8073735" y="1703357"/>
            <a:ext cx="576434" cy="519123"/>
          </a:xfrm>
          <a:prstGeom prst="ellipse">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0" name="楕円 20"/>
          <p:cNvSpPr/>
          <p:nvPr/>
        </p:nvSpPr>
        <p:spPr>
          <a:xfrm>
            <a:off x="6388329" y="1714762"/>
            <a:ext cx="576434" cy="519123"/>
          </a:xfrm>
          <a:prstGeom prst="ellipse">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161950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36">
                                            <p:txEl>
                                              <p:pRg st="0" end="0"/>
                                            </p:txEl>
                                          </p:spTgt>
                                        </p:tgtEl>
                                        <p:attrNameLst>
                                          <p:attrName>style.visibility</p:attrName>
                                        </p:attrNameLst>
                                      </p:cBhvr>
                                      <p:to>
                                        <p:strVal val="visible"/>
                                      </p:to>
                                    </p:set>
                                    <p:animEffect transition="in" filter="wipe(up)">
                                      <p:cBhvr>
                                        <p:cTn id="7" dur="500"/>
                                        <p:tgtEl>
                                          <p:spTgt spid="1136">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136">
                                            <p:txEl>
                                              <p:pRg st="1" end="1"/>
                                            </p:txEl>
                                          </p:spTgt>
                                        </p:tgtEl>
                                        <p:attrNameLst>
                                          <p:attrName>style.visibility</p:attrName>
                                        </p:attrNameLst>
                                      </p:cBhvr>
                                      <p:to>
                                        <p:strVal val="visible"/>
                                      </p:to>
                                    </p:set>
                                    <p:animEffect transition="in" filter="wipe(up)">
                                      <p:cBhvr>
                                        <p:cTn id="10" dur="500"/>
                                        <p:tgtEl>
                                          <p:spTgt spid="1136">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142"/>
                                        </p:tgtEl>
                                        <p:attrNameLst>
                                          <p:attrName>style.visibility</p:attrName>
                                        </p:attrNameLst>
                                      </p:cBhvr>
                                      <p:to>
                                        <p:strVal val="visible"/>
                                      </p:to>
                                    </p:set>
                                    <p:animEffect transition="in" filter="wipe(down)">
                                      <p:cBhvr>
                                        <p:cTn id="13" dur="500"/>
                                        <p:tgtEl>
                                          <p:spTgt spid="1142"/>
                                        </p:tgtEl>
                                      </p:cBhvr>
                                    </p:animEffect>
                                  </p:childTnLst>
                                </p:cTn>
                              </p:par>
                              <p:par>
                                <p:cTn id="14" presetID="22" presetClass="entr" presetSubtype="4" fill="hold" nodeType="withEffect">
                                  <p:stCondLst>
                                    <p:cond delay="0"/>
                                  </p:stCondLst>
                                  <p:childTnLst>
                                    <p:set>
                                      <p:cBhvr>
                                        <p:cTn id="15" dur="1" fill="hold">
                                          <p:stCondLst>
                                            <p:cond delay="0"/>
                                          </p:stCondLst>
                                        </p:cTn>
                                        <p:tgtEl>
                                          <p:spTgt spid="1143"/>
                                        </p:tgtEl>
                                        <p:attrNameLst>
                                          <p:attrName>style.visibility</p:attrName>
                                        </p:attrNameLst>
                                      </p:cBhvr>
                                      <p:to>
                                        <p:strVal val="visible"/>
                                      </p:to>
                                    </p:set>
                                    <p:animEffect transition="in" filter="wipe(down)">
                                      <p:cBhvr>
                                        <p:cTn id="16" dur="500"/>
                                        <p:tgtEl>
                                          <p:spTgt spid="1143"/>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141"/>
                                        </p:tgtEl>
                                        <p:attrNameLst>
                                          <p:attrName>style.visibility</p:attrName>
                                        </p:attrNameLst>
                                      </p:cBhvr>
                                      <p:to>
                                        <p:strVal val="visible"/>
                                      </p:to>
                                    </p:set>
                                    <p:animEffect transition="in" filter="barn(inVertical)">
                                      <p:cBhvr>
                                        <p:cTn id="19" dur="500"/>
                                        <p:tgtEl>
                                          <p:spTgt spid="1141"/>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140"/>
                                        </p:tgtEl>
                                        <p:attrNameLst>
                                          <p:attrName>style.visibility</p:attrName>
                                        </p:attrNameLst>
                                      </p:cBhvr>
                                      <p:to>
                                        <p:strVal val="visible"/>
                                      </p:to>
                                    </p:set>
                                    <p:animEffect transition="in" filter="barn(inVertical)">
                                      <p:cBhvr>
                                        <p:cTn id="22" dur="500"/>
                                        <p:tgtEl>
                                          <p:spTgt spid="114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134"/>
                                        </p:tgtEl>
                                        <p:attrNameLst>
                                          <p:attrName>style.visibility</p:attrName>
                                        </p:attrNameLst>
                                      </p:cBhvr>
                                      <p:to>
                                        <p:strVal val="visible"/>
                                      </p:to>
                                    </p:set>
                                    <p:animEffect transition="in" filter="wipe(down)">
                                      <p:cBhvr>
                                        <p:cTn id="27" dur="500"/>
                                        <p:tgtEl>
                                          <p:spTgt spid="1134"/>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146"/>
                                        </p:tgtEl>
                                        <p:attrNameLst>
                                          <p:attrName>style.visibility</p:attrName>
                                        </p:attrNameLst>
                                      </p:cBhvr>
                                      <p:to>
                                        <p:strVal val="visible"/>
                                      </p:to>
                                    </p:set>
                                    <p:animEffect transition="in" filter="barn(inVertical)">
                                      <p:cBhvr>
                                        <p:cTn id="30" dur="500"/>
                                        <p:tgtEl>
                                          <p:spTgt spid="114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136">
                                            <p:txEl>
                                              <p:pRg st="3" end="3"/>
                                            </p:txEl>
                                          </p:spTgt>
                                        </p:tgtEl>
                                        <p:attrNameLst>
                                          <p:attrName>style.visibility</p:attrName>
                                        </p:attrNameLst>
                                      </p:cBhvr>
                                      <p:to>
                                        <p:strVal val="visible"/>
                                      </p:to>
                                    </p:set>
                                    <p:animEffect transition="in" filter="wipe(up)">
                                      <p:cBhvr>
                                        <p:cTn id="35" dur="500"/>
                                        <p:tgtEl>
                                          <p:spTgt spid="1136">
                                            <p:txEl>
                                              <p:pRg st="3" end="3"/>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1135"/>
                                        </p:tgtEl>
                                        <p:attrNameLst>
                                          <p:attrName>style.visibility</p:attrName>
                                        </p:attrNameLst>
                                      </p:cBhvr>
                                      <p:to>
                                        <p:strVal val="visible"/>
                                      </p:to>
                                    </p:set>
                                    <p:animEffect transition="in" filter="wipe(down)">
                                      <p:cBhvr>
                                        <p:cTn id="38" dur="500"/>
                                        <p:tgtEl>
                                          <p:spTgt spid="1135"/>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1145"/>
                                        </p:tgtEl>
                                        <p:attrNameLst>
                                          <p:attrName>style.visibility</p:attrName>
                                        </p:attrNameLst>
                                      </p:cBhvr>
                                      <p:to>
                                        <p:strVal val="visible"/>
                                      </p:to>
                                    </p:set>
                                    <p:animEffect transition="in" filter="barn(inVertical)">
                                      <p:cBhvr>
                                        <p:cTn id="41" dur="500"/>
                                        <p:tgtEl>
                                          <p:spTgt spid="1145"/>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1148"/>
                                        </p:tgtEl>
                                        <p:attrNameLst>
                                          <p:attrName>style.visibility</p:attrName>
                                        </p:attrNameLst>
                                      </p:cBhvr>
                                      <p:to>
                                        <p:strVal val="visible"/>
                                      </p:to>
                                    </p:set>
                                    <p:anim calcmode="lin" valueType="num">
                                      <p:cBhvr>
                                        <p:cTn id="46" dur="500" fill="hold"/>
                                        <p:tgtEl>
                                          <p:spTgt spid="1148"/>
                                        </p:tgtEl>
                                        <p:attrNameLst>
                                          <p:attrName>ppt_w</p:attrName>
                                        </p:attrNameLst>
                                      </p:cBhvr>
                                      <p:tavLst>
                                        <p:tav tm="0">
                                          <p:val>
                                            <p:fltVal val="0"/>
                                          </p:val>
                                        </p:tav>
                                        <p:tav tm="100000">
                                          <p:val>
                                            <p:strVal val="#ppt_w"/>
                                          </p:val>
                                        </p:tav>
                                      </p:tavLst>
                                    </p:anim>
                                    <p:anim calcmode="lin" valueType="num">
                                      <p:cBhvr>
                                        <p:cTn id="47" dur="500" fill="hold"/>
                                        <p:tgtEl>
                                          <p:spTgt spid="1148"/>
                                        </p:tgtEl>
                                        <p:attrNameLst>
                                          <p:attrName>ppt_h</p:attrName>
                                        </p:attrNameLst>
                                      </p:cBhvr>
                                      <p:tavLst>
                                        <p:tav tm="0">
                                          <p:val>
                                            <p:fltVal val="0"/>
                                          </p:val>
                                        </p:tav>
                                        <p:tav tm="100000">
                                          <p:val>
                                            <p:strVal val="#ppt_h"/>
                                          </p:val>
                                        </p:tav>
                                      </p:tavLst>
                                    </p:anim>
                                    <p:animEffect transition="in" filter="fade">
                                      <p:cBhvr>
                                        <p:cTn id="48" dur="500"/>
                                        <p:tgtEl>
                                          <p:spTgt spid="1148"/>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1149"/>
                                        </p:tgtEl>
                                        <p:attrNameLst>
                                          <p:attrName>style.visibility</p:attrName>
                                        </p:attrNameLst>
                                      </p:cBhvr>
                                      <p:to>
                                        <p:strVal val="visible"/>
                                      </p:to>
                                    </p:set>
                                    <p:anim calcmode="lin" valueType="num">
                                      <p:cBhvr>
                                        <p:cTn id="53" dur="500" fill="hold"/>
                                        <p:tgtEl>
                                          <p:spTgt spid="1149"/>
                                        </p:tgtEl>
                                        <p:attrNameLst>
                                          <p:attrName>ppt_w</p:attrName>
                                        </p:attrNameLst>
                                      </p:cBhvr>
                                      <p:tavLst>
                                        <p:tav tm="0">
                                          <p:val>
                                            <p:fltVal val="0"/>
                                          </p:val>
                                        </p:tav>
                                        <p:tav tm="100000">
                                          <p:val>
                                            <p:strVal val="#ppt_w"/>
                                          </p:val>
                                        </p:tav>
                                      </p:tavLst>
                                    </p:anim>
                                    <p:anim calcmode="lin" valueType="num">
                                      <p:cBhvr>
                                        <p:cTn id="54" dur="500" fill="hold"/>
                                        <p:tgtEl>
                                          <p:spTgt spid="1149"/>
                                        </p:tgtEl>
                                        <p:attrNameLst>
                                          <p:attrName>ppt_h</p:attrName>
                                        </p:attrNameLst>
                                      </p:cBhvr>
                                      <p:tavLst>
                                        <p:tav tm="0">
                                          <p:val>
                                            <p:fltVal val="0"/>
                                          </p:val>
                                        </p:tav>
                                        <p:tav tm="100000">
                                          <p:val>
                                            <p:strVal val="#ppt_h"/>
                                          </p:val>
                                        </p:tav>
                                      </p:tavLst>
                                    </p:anim>
                                    <p:animEffect transition="in" filter="fade">
                                      <p:cBhvr>
                                        <p:cTn id="55" dur="500"/>
                                        <p:tgtEl>
                                          <p:spTgt spid="114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1150"/>
                                        </p:tgtEl>
                                        <p:attrNameLst>
                                          <p:attrName>style.visibility</p:attrName>
                                        </p:attrNameLst>
                                      </p:cBhvr>
                                      <p:to>
                                        <p:strVal val="visible"/>
                                      </p:to>
                                    </p:set>
                                    <p:anim calcmode="lin" valueType="num">
                                      <p:cBhvr>
                                        <p:cTn id="58" dur="500" fill="hold"/>
                                        <p:tgtEl>
                                          <p:spTgt spid="1150"/>
                                        </p:tgtEl>
                                        <p:attrNameLst>
                                          <p:attrName>ppt_w</p:attrName>
                                        </p:attrNameLst>
                                      </p:cBhvr>
                                      <p:tavLst>
                                        <p:tav tm="0">
                                          <p:val>
                                            <p:fltVal val="0"/>
                                          </p:val>
                                        </p:tav>
                                        <p:tav tm="100000">
                                          <p:val>
                                            <p:strVal val="#ppt_w"/>
                                          </p:val>
                                        </p:tav>
                                      </p:tavLst>
                                    </p:anim>
                                    <p:anim calcmode="lin" valueType="num">
                                      <p:cBhvr>
                                        <p:cTn id="59" dur="500" fill="hold"/>
                                        <p:tgtEl>
                                          <p:spTgt spid="1150"/>
                                        </p:tgtEl>
                                        <p:attrNameLst>
                                          <p:attrName>ppt_h</p:attrName>
                                        </p:attrNameLst>
                                      </p:cBhvr>
                                      <p:tavLst>
                                        <p:tav tm="0">
                                          <p:val>
                                            <p:fltVal val="0"/>
                                          </p:val>
                                        </p:tav>
                                        <p:tav tm="100000">
                                          <p:val>
                                            <p:strVal val="#ppt_h"/>
                                          </p:val>
                                        </p:tav>
                                      </p:tavLst>
                                    </p:anim>
                                    <p:animEffect transition="in" filter="fade">
                                      <p:cBhvr>
                                        <p:cTn id="60" dur="500"/>
                                        <p:tgtEl>
                                          <p:spTgt spid="1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 grpId="0" uiExpand="1" build="p" autoUpdateAnimBg="0"/>
      <p:bldP spid="1140" grpId="0" animBg="1" autoUpdateAnimBg="0"/>
      <p:bldP spid="1141" grpId="0" animBg="1" autoUpdateAnimBg="0"/>
      <p:bldP spid="1145" grpId="0" animBg="1" autoUpdateAnimBg="0"/>
      <p:bldP spid="1146" grpId="0" animBg="1" autoUpdateAnimBg="0"/>
      <p:bldP spid="1148" grpId="0" animBg="1" autoUpdateAnimBg="0"/>
      <p:bldP spid="1149" grpId="0" animBg="1" autoUpdateAnimBg="0"/>
      <p:bldP spid="1150"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6" name="テキスト ボックス 64"/>
          <p:cNvSpPr txBox="1"/>
          <p:nvPr/>
        </p:nvSpPr>
        <p:spPr>
          <a:xfrm>
            <a:off x="488755" y="4697542"/>
            <a:ext cx="8194369" cy="1746500"/>
          </a:xfrm>
          <a:prstGeom prst="rect">
            <a:avLst/>
          </a:prstGeom>
          <a:solidFill>
            <a:schemeClr val="lt1"/>
          </a:solidFill>
          <a:ln w="6350">
            <a:noFill/>
          </a:ln>
        </p:spPr>
        <p:txBody>
          <a:bodyPr rot="0" spcFirstLastPara="0" vert="horz" wrap="square" lIns="0" tIns="0" rIns="0" bIns="0" numCol="1" spcCol="0" rtlCol="0" fromWordArt="0" anchor="t"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spcBef>
                <a:spcPts val="600"/>
              </a:spcBef>
              <a:buFont typeface="Arial" panose="020B0604020202020204" pitchFamily="34" charset="0"/>
              <a:buNone/>
            </a:pP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図１</a:t>
            </a:r>
            <a:r>
              <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２</a:t>
            </a:r>
            <a:r>
              <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３に測定ポイントを示す</a:t>
            </a:r>
            <a:endPar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Font typeface="Arial" panose="020B0604020202020204" pitchFamily="34" charset="0"/>
              <a:buNone/>
            </a:pP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Ｐ１～７は詳細測定</a:t>
            </a:r>
            <a:endPar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Font typeface="Arial" panose="020B0604020202020204" pitchFamily="34" charset="0"/>
              <a:buNone/>
            </a:pP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　床表面温、</a:t>
            </a:r>
            <a:r>
              <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0.05ｍ,1.1ｍ,3.0ｍ</a:t>
            </a: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高さの室温、</a:t>
            </a:r>
            <a:r>
              <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1.1ｍ</a:t>
            </a: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の</a:t>
            </a:r>
            <a:r>
              <a:rPr lang="ja-JP" altLang="en-US" sz="2000" kern="100" spc="-30" dirty="0">
                <a:solidFill>
                  <a:srgbClr val="FF0000"/>
                </a:solidFill>
                <a:latin typeface="ＭＳ ゴシック" panose="020B0609070205080204" pitchFamily="49" charset="-128"/>
                <a:ea typeface="ＭＳ ゴシック" panose="020B0609070205080204" pitchFamily="49" charset="-128"/>
                <a:cs typeface="Times New Roman" panose="02020603050405020304" pitchFamily="18" charset="0"/>
              </a:rPr>
              <a:t>湿度</a:t>
            </a: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と黒球温</a:t>
            </a:r>
            <a:endPar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Font typeface="Arial" panose="020B0604020202020204" pitchFamily="34" charset="0"/>
              <a:buNone/>
            </a:pP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それ以外は簡易測定</a:t>
            </a:r>
            <a:endPar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Font typeface="Arial" panose="020B0604020202020204" pitchFamily="34" charset="0"/>
              <a:buNone/>
            </a:pP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　床上</a:t>
            </a:r>
            <a:r>
              <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1.1ｍ</a:t>
            </a: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の温湿度のみ</a:t>
            </a:r>
            <a:r>
              <a:rPr 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2000" kern="100" spc="-3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Font typeface="Arial" panose="020B0604020202020204" pitchFamily="34" charset="0"/>
              <a:buNone/>
            </a:pPr>
            <a:endParaRPr lang="ja-JP" sz="2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57" name="スライド番号プレースホルダー 7"/>
          <p:cNvSpPr>
            <a:spLocks noGrp="1"/>
          </p:cNvSpPr>
          <p:nvPr>
            <p:ph type="sldNum" sz="quarter" idx="12"/>
          </p:nvPr>
        </p:nvSpPr>
        <p:spPr>
          <a:xfrm>
            <a:off x="6978650" y="6327703"/>
            <a:ext cx="2057400" cy="365125"/>
          </a:xfrm>
        </p:spPr>
        <p:txBody>
          <a:bodyPr/>
          <a:lstStyle/>
          <a:p>
            <a:fld id="{5219290E-3DC3-454E-9062-54CDFE1E68F5}" type="slidenum">
              <a:rPr kumimoji="1" lang="ja-JP" altLang="en-US" sz="1400" smtClean="0"/>
              <a:t>4</a:t>
            </a:fld>
            <a:endParaRPr kumimoji="1" lang="ja-JP" altLang="en-US" sz="1400" dirty="0"/>
          </a:p>
        </p:txBody>
      </p:sp>
      <p:pic>
        <p:nvPicPr>
          <p:cNvPr id="1158" name="図 9"/>
          <p:cNvPicPr>
            <a:picLocks noChangeAspect="1"/>
          </p:cNvPicPr>
          <p:nvPr/>
        </p:nvPicPr>
        <p:blipFill>
          <a:blip r:embed="rId4"/>
          <a:stretch>
            <a:fillRect/>
          </a:stretch>
        </p:blipFill>
        <p:spPr>
          <a:xfrm>
            <a:off x="17304" y="137462"/>
            <a:ext cx="9126696" cy="671358"/>
          </a:xfrm>
          <a:prstGeom prst="rect">
            <a:avLst/>
          </a:prstGeom>
        </p:spPr>
      </p:pic>
      <p:sp>
        <p:nvSpPr>
          <p:cNvPr id="1159" name="タイトル 1"/>
          <p:cNvSpPr txBox="1"/>
          <p:nvPr/>
        </p:nvSpPr>
        <p:spPr>
          <a:xfrm>
            <a:off x="124003" y="272761"/>
            <a:ext cx="5348542" cy="47371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3300"/>
              </a:lnSpc>
              <a:spcBef>
                <a:spcPts val="0"/>
              </a:spcBef>
              <a:spcAft>
                <a:spcPts val="600"/>
              </a:spcAft>
            </a:pPr>
            <a:r>
              <a:rPr kumimoji="0" lang="ja-JP" altLang="en-US" sz="3200" b="1" dirty="0">
                <a:solidFill>
                  <a:srgbClr val="C00000"/>
                </a:solidFill>
                <a:latin typeface="游ゴシック Medium" panose="020B0500000000000000" pitchFamily="50" charset="-128"/>
                <a:ea typeface="游ゴシック Medium" panose="020B0500000000000000" pitchFamily="50" charset="-128"/>
                <a:cs typeface="+mn-cs"/>
              </a:rPr>
              <a:t>２．調査対象と測定の概要</a:t>
            </a:r>
            <a:endParaRPr lang="ja-JP" altLang="en-US" sz="3200" dirty="0"/>
          </a:p>
        </p:txBody>
      </p:sp>
      <p:sp>
        <p:nvSpPr>
          <p:cNvPr id="1160" name="コンテンツ プレースホルダー 2"/>
          <p:cNvSpPr txBox="1"/>
          <p:nvPr/>
        </p:nvSpPr>
        <p:spPr>
          <a:xfrm>
            <a:off x="0" y="808819"/>
            <a:ext cx="4211782" cy="5688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300"/>
              </a:lnSpc>
              <a:spcBef>
                <a:spcPts val="0"/>
              </a:spcBef>
              <a:buFont typeface="Arial" panose="020B0604020202020204" pitchFamily="34" charset="0"/>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（３）測定日・運転モード</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pic>
        <p:nvPicPr>
          <p:cNvPr id="1161" name="図 13"/>
          <p:cNvPicPr/>
          <p:nvPr/>
        </p:nvPicPr>
        <p:blipFill>
          <a:blip r:embed="rId5"/>
          <a:stretch>
            <a:fillRect/>
          </a:stretch>
        </p:blipFill>
        <p:spPr>
          <a:xfrm>
            <a:off x="4308764" y="1259568"/>
            <a:ext cx="4621346" cy="3198390"/>
          </a:xfrm>
          <a:prstGeom prst="rect">
            <a:avLst/>
          </a:prstGeom>
          <a:noFill/>
          <a:ln>
            <a:noFill/>
          </a:ln>
        </p:spPr>
      </p:pic>
      <p:sp>
        <p:nvSpPr>
          <p:cNvPr id="1162" name="テキスト ボックス 16"/>
          <p:cNvSpPr txBox="1"/>
          <p:nvPr/>
        </p:nvSpPr>
        <p:spPr>
          <a:xfrm>
            <a:off x="5123733" y="4635879"/>
            <a:ext cx="3709833" cy="318817"/>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r>
              <a:rPr lang="ja-JP" kern="100" dirty="0">
                <a:effectLst/>
                <a:latin typeface="Century" panose="02040604050505020304" pitchFamily="18" charset="0"/>
                <a:ea typeface="ＭＳ ゴシック" panose="020B0609070205080204" pitchFamily="49" charset="-128"/>
                <a:cs typeface="Times New Roman" panose="02020603050405020304" pitchFamily="18" charset="0"/>
              </a:rPr>
              <a:t>図４　運転モードとスケジュール</a:t>
            </a:r>
            <a:endParaRPr lang="ja-JP"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163" name="テキスト ボックス 64"/>
          <p:cNvSpPr txBox="1">
            <a:spLocks noGrp="1"/>
          </p:cNvSpPr>
          <p:nvPr>
            <p:ph idx="1"/>
          </p:nvPr>
        </p:nvSpPr>
        <p:spPr>
          <a:xfrm>
            <a:off x="488317" y="1536204"/>
            <a:ext cx="3723465" cy="1746500"/>
          </a:xfrm>
          <a:prstGeom prst="rect">
            <a:avLst/>
          </a:prstGeom>
          <a:solidFill>
            <a:schemeClr val="lt1"/>
          </a:solid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indent="0" algn="just">
              <a:buNone/>
            </a:pPr>
            <a:r>
              <a:rPr lang="ja-JP" altLang="en-US" sz="2000" kern="100" spc="-30" dirty="0">
                <a:effectLst/>
                <a:latin typeface="ＭＳ ゴシック" panose="020B0609070205080204" pitchFamily="49" charset="-128"/>
                <a:ea typeface="ＭＳ ゴシック" panose="020B0609070205080204" pitchFamily="49" charset="-128"/>
                <a:cs typeface="Times New Roman" panose="02020603050405020304" pitchFamily="18" charset="0"/>
              </a:rPr>
              <a:t>運転モードは以下の４つ</a:t>
            </a:r>
            <a:endParaRPr lang="en-US" altLang="ja-JP" sz="2000" kern="100" spc="-3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None/>
            </a:pPr>
            <a:r>
              <a:rPr lang="ja-JP" altLang="en-US" sz="2000" kern="100" spc="-3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b="1" kern="100" spc="-3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Ａ</a:t>
            </a:r>
            <a:r>
              <a:rPr lang="ja-JP" sz="2000" b="1" kern="100" spc="-3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；２階放射パネルのみ　</a:t>
            </a:r>
            <a:endParaRPr lang="en-US" altLang="ja-JP" sz="2000" b="1" kern="100" spc="-3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None/>
            </a:pPr>
            <a:r>
              <a:rPr lang="ja-JP" altLang="en-US" sz="2000" kern="100" spc="-3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b="1" kern="100" spc="-30" dirty="0">
                <a:solidFill>
                  <a:srgbClr val="00B05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Ｂ；</a:t>
            </a:r>
            <a:r>
              <a:rPr lang="ja-JP" sz="2000" b="1" kern="100" spc="-30" dirty="0">
                <a:solidFill>
                  <a:srgbClr val="00B05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２階パネル</a:t>
            </a:r>
            <a:r>
              <a:rPr lang="en-US" sz="2000" b="1" kern="100" spc="-30" dirty="0">
                <a:solidFill>
                  <a:srgbClr val="00B05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2000" b="1" kern="100" spc="-30" dirty="0">
                <a:solidFill>
                  <a:srgbClr val="00B05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３階エアコン</a:t>
            </a:r>
            <a:endParaRPr lang="ja-JP" sz="2000" b="1" kern="100" dirty="0">
              <a:solidFill>
                <a:srgbClr val="00B05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None/>
            </a:pP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b="1" kern="100" spc="-30" dirty="0">
                <a:solidFill>
                  <a:schemeClr val="accent2"/>
                </a:solidFill>
                <a:latin typeface="ＭＳ ゴシック" panose="020B0609070205080204" pitchFamily="49" charset="-128"/>
                <a:ea typeface="ＭＳ ゴシック" panose="020B0609070205080204" pitchFamily="49" charset="-128"/>
                <a:cs typeface="Times New Roman" panose="02020603050405020304" pitchFamily="18" charset="0"/>
              </a:rPr>
              <a:t>Ｃ</a:t>
            </a:r>
            <a:r>
              <a:rPr lang="ja-JP" sz="2000" b="1" kern="100" spc="-30" dirty="0">
                <a:solidFill>
                  <a:schemeClr val="accent2"/>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；３階エアコンのみ　</a:t>
            </a:r>
            <a:r>
              <a:rPr lang="ja-JP" sz="2000" kern="100" spc="-3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2000" kern="100" spc="-3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None/>
            </a:pPr>
            <a:r>
              <a:rPr lang="ja-JP" altLang="en-US" sz="2000" kern="100" spc="-3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2000" b="1" kern="100" spc="-30" dirty="0">
                <a:solidFill>
                  <a:srgbClr val="00B0F0"/>
                </a:solidFill>
                <a:latin typeface="ＭＳ ゴシック" panose="020B0609070205080204" pitchFamily="49" charset="-128"/>
                <a:ea typeface="ＭＳ ゴシック" panose="020B0609070205080204" pitchFamily="49" charset="-128"/>
                <a:cs typeface="Times New Roman" panose="02020603050405020304" pitchFamily="18" charset="0"/>
              </a:rPr>
              <a:t>Ｄ</a:t>
            </a:r>
            <a:r>
              <a:rPr lang="ja-JP" sz="2000" b="1" kern="100" spc="-30" dirty="0">
                <a:solidFill>
                  <a:srgbClr val="00B0F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；２階パネル北半分</a:t>
            </a:r>
            <a:endParaRPr lang="en-US" altLang="ja-JP" sz="2000" b="1" kern="100" spc="-30" dirty="0">
              <a:solidFill>
                <a:srgbClr val="00B0F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None/>
            </a:pPr>
            <a:r>
              <a:rPr lang="ja-JP" altLang="en-US" sz="2000" kern="100" spc="-30" dirty="0">
                <a:effectLst/>
                <a:latin typeface="ＭＳ ゴシック" panose="020B0609070205080204" pitchFamily="49" charset="-128"/>
                <a:ea typeface="ＭＳ ゴシック" panose="020B0609070205080204" pitchFamily="49" charset="-128"/>
                <a:cs typeface="Times New Roman" panose="02020603050405020304" pitchFamily="18" charset="0"/>
              </a:rPr>
              <a:t>２～３時間の運転時間を設定</a:t>
            </a:r>
            <a:endParaRPr 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64" name="コンテンツ プレースホルダー 2"/>
          <p:cNvSpPr txBox="1"/>
          <p:nvPr/>
        </p:nvSpPr>
        <p:spPr>
          <a:xfrm>
            <a:off x="16574" y="4173530"/>
            <a:ext cx="4211782" cy="5688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3300"/>
              </a:lnSpc>
              <a:spcBef>
                <a:spcPts val="0"/>
              </a:spcBef>
              <a:buFont typeface="Arial" panose="020B0604020202020204" pitchFamily="34" charset="0"/>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（４）測定ポイント</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Tree>
    <p:custDataLst>
      <p:tags r:id="rId1"/>
    </p:custDataLst>
    <p:extLst>
      <p:ext uri="{BB962C8B-B14F-4D97-AF65-F5344CB8AC3E}">
        <p14:creationId xmlns:p14="http://schemas.microsoft.com/office/powerpoint/2010/main" val="156509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161"/>
                                        </p:tgtEl>
                                        <p:attrNameLst>
                                          <p:attrName>style.visibility</p:attrName>
                                        </p:attrNameLst>
                                      </p:cBhvr>
                                      <p:to>
                                        <p:strVal val="visible"/>
                                      </p:to>
                                    </p:set>
                                    <p:animEffect transition="in" filter="wipe(down)">
                                      <p:cBhvr>
                                        <p:cTn id="7" dur="500"/>
                                        <p:tgtEl>
                                          <p:spTgt spid="116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62"/>
                                        </p:tgtEl>
                                        <p:attrNameLst>
                                          <p:attrName>style.visibility</p:attrName>
                                        </p:attrNameLst>
                                      </p:cBhvr>
                                      <p:to>
                                        <p:strVal val="visible"/>
                                      </p:to>
                                    </p:set>
                                    <p:animEffect transition="in" filter="barn(inVertical)">
                                      <p:cBhvr>
                                        <p:cTn id="10" dur="500"/>
                                        <p:tgtEl>
                                          <p:spTgt spid="1162"/>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163">
                                            <p:txEl>
                                              <p:pRg st="0" end="0"/>
                                            </p:txEl>
                                          </p:spTgt>
                                        </p:tgtEl>
                                        <p:attrNameLst>
                                          <p:attrName>style.visibility</p:attrName>
                                        </p:attrNameLst>
                                      </p:cBhvr>
                                      <p:to>
                                        <p:strVal val="visible"/>
                                      </p:to>
                                    </p:set>
                                    <p:animEffect transition="in" filter="wipe(up)">
                                      <p:cBhvr>
                                        <p:cTn id="13" dur="500"/>
                                        <p:tgtEl>
                                          <p:spTgt spid="116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163">
                                            <p:txEl>
                                              <p:pRg st="1" end="1"/>
                                            </p:txEl>
                                          </p:spTgt>
                                        </p:tgtEl>
                                        <p:attrNameLst>
                                          <p:attrName>style.visibility</p:attrName>
                                        </p:attrNameLst>
                                      </p:cBhvr>
                                      <p:to>
                                        <p:strVal val="visible"/>
                                      </p:to>
                                    </p:set>
                                    <p:animEffect transition="in" filter="wipe(up)">
                                      <p:cBhvr>
                                        <p:cTn id="18" dur="500"/>
                                        <p:tgtEl>
                                          <p:spTgt spid="116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163">
                                            <p:txEl>
                                              <p:pRg st="2" end="2"/>
                                            </p:txEl>
                                          </p:spTgt>
                                        </p:tgtEl>
                                        <p:attrNameLst>
                                          <p:attrName>style.visibility</p:attrName>
                                        </p:attrNameLst>
                                      </p:cBhvr>
                                      <p:to>
                                        <p:strVal val="visible"/>
                                      </p:to>
                                    </p:set>
                                    <p:animEffect transition="in" filter="wipe(up)">
                                      <p:cBhvr>
                                        <p:cTn id="23" dur="500"/>
                                        <p:tgtEl>
                                          <p:spTgt spid="116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163">
                                            <p:txEl>
                                              <p:pRg st="3" end="3"/>
                                            </p:txEl>
                                          </p:spTgt>
                                        </p:tgtEl>
                                        <p:attrNameLst>
                                          <p:attrName>style.visibility</p:attrName>
                                        </p:attrNameLst>
                                      </p:cBhvr>
                                      <p:to>
                                        <p:strVal val="visible"/>
                                      </p:to>
                                    </p:set>
                                    <p:animEffect transition="in" filter="wipe(up)">
                                      <p:cBhvr>
                                        <p:cTn id="28" dur="500"/>
                                        <p:tgtEl>
                                          <p:spTgt spid="116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163">
                                            <p:txEl>
                                              <p:pRg st="4" end="4"/>
                                            </p:txEl>
                                          </p:spTgt>
                                        </p:tgtEl>
                                        <p:attrNameLst>
                                          <p:attrName>style.visibility</p:attrName>
                                        </p:attrNameLst>
                                      </p:cBhvr>
                                      <p:to>
                                        <p:strVal val="visible"/>
                                      </p:to>
                                    </p:set>
                                    <p:animEffect transition="in" filter="wipe(up)">
                                      <p:cBhvr>
                                        <p:cTn id="33" dur="500"/>
                                        <p:tgtEl>
                                          <p:spTgt spid="116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1163">
                                            <p:txEl>
                                              <p:pRg st="5" end="5"/>
                                            </p:txEl>
                                          </p:spTgt>
                                        </p:tgtEl>
                                        <p:attrNameLst>
                                          <p:attrName>style.visibility</p:attrName>
                                        </p:attrNameLst>
                                      </p:cBhvr>
                                      <p:to>
                                        <p:strVal val="visible"/>
                                      </p:to>
                                    </p:set>
                                    <p:animEffect transition="in" filter="wipe(up)">
                                      <p:cBhvr>
                                        <p:cTn id="38" dur="500"/>
                                        <p:tgtEl>
                                          <p:spTgt spid="116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164"/>
                                        </p:tgtEl>
                                        <p:attrNameLst>
                                          <p:attrName>style.visibility</p:attrName>
                                        </p:attrNameLst>
                                      </p:cBhvr>
                                      <p:to>
                                        <p:strVal val="visible"/>
                                      </p:to>
                                    </p:set>
                                    <p:animEffect transition="in" filter="fade">
                                      <p:cBhvr>
                                        <p:cTn id="43" dur="500"/>
                                        <p:tgtEl>
                                          <p:spTgt spid="116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1156">
                                            <p:txEl>
                                              <p:pRg st="0" end="0"/>
                                            </p:txEl>
                                          </p:spTgt>
                                        </p:tgtEl>
                                        <p:attrNameLst>
                                          <p:attrName>style.visibility</p:attrName>
                                        </p:attrNameLst>
                                      </p:cBhvr>
                                      <p:to>
                                        <p:strVal val="visible"/>
                                      </p:to>
                                    </p:set>
                                    <p:animEffect transition="in" filter="wipe(left)">
                                      <p:cBhvr>
                                        <p:cTn id="48" dur="500"/>
                                        <p:tgtEl>
                                          <p:spTgt spid="1156">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nodeType="clickEffect">
                                  <p:stCondLst>
                                    <p:cond delay="0"/>
                                  </p:stCondLst>
                                  <p:childTnLst>
                                    <p:set>
                                      <p:cBhvr>
                                        <p:cTn id="52" dur="1" fill="hold">
                                          <p:stCondLst>
                                            <p:cond delay="0"/>
                                          </p:stCondLst>
                                        </p:cTn>
                                        <p:tgtEl>
                                          <p:spTgt spid="1156">
                                            <p:txEl>
                                              <p:pRg st="1" end="1"/>
                                            </p:txEl>
                                          </p:spTgt>
                                        </p:tgtEl>
                                        <p:attrNameLst>
                                          <p:attrName>style.visibility</p:attrName>
                                        </p:attrNameLst>
                                      </p:cBhvr>
                                      <p:to>
                                        <p:strVal val="visible"/>
                                      </p:to>
                                    </p:set>
                                    <p:animEffect transition="in" filter="wipe(up)">
                                      <p:cBhvr>
                                        <p:cTn id="53" dur="500"/>
                                        <p:tgtEl>
                                          <p:spTgt spid="1156">
                                            <p:txEl>
                                              <p:pRg st="1" end="1"/>
                                            </p:txEl>
                                          </p:spTgt>
                                        </p:tgtEl>
                                      </p:cBhvr>
                                    </p:animEffect>
                                  </p:childTnLst>
                                </p:cTn>
                              </p:par>
                              <p:par>
                                <p:cTn id="54" presetID="22" presetClass="entr" presetSubtype="1" fill="hold" nodeType="withEffect">
                                  <p:stCondLst>
                                    <p:cond delay="0"/>
                                  </p:stCondLst>
                                  <p:childTnLst>
                                    <p:set>
                                      <p:cBhvr>
                                        <p:cTn id="55" dur="1" fill="hold">
                                          <p:stCondLst>
                                            <p:cond delay="0"/>
                                          </p:stCondLst>
                                        </p:cTn>
                                        <p:tgtEl>
                                          <p:spTgt spid="1156">
                                            <p:txEl>
                                              <p:pRg st="2" end="2"/>
                                            </p:txEl>
                                          </p:spTgt>
                                        </p:tgtEl>
                                        <p:attrNameLst>
                                          <p:attrName>style.visibility</p:attrName>
                                        </p:attrNameLst>
                                      </p:cBhvr>
                                      <p:to>
                                        <p:strVal val="visible"/>
                                      </p:to>
                                    </p:set>
                                    <p:animEffect transition="in" filter="wipe(up)">
                                      <p:cBhvr>
                                        <p:cTn id="56" dur="500"/>
                                        <p:tgtEl>
                                          <p:spTgt spid="1156">
                                            <p:txEl>
                                              <p:pRg st="2" end="2"/>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nodeType="clickEffect">
                                  <p:stCondLst>
                                    <p:cond delay="0"/>
                                  </p:stCondLst>
                                  <p:childTnLst>
                                    <p:set>
                                      <p:cBhvr>
                                        <p:cTn id="60" dur="1" fill="hold">
                                          <p:stCondLst>
                                            <p:cond delay="0"/>
                                          </p:stCondLst>
                                        </p:cTn>
                                        <p:tgtEl>
                                          <p:spTgt spid="1156">
                                            <p:txEl>
                                              <p:pRg st="3" end="3"/>
                                            </p:txEl>
                                          </p:spTgt>
                                        </p:tgtEl>
                                        <p:attrNameLst>
                                          <p:attrName>style.visibility</p:attrName>
                                        </p:attrNameLst>
                                      </p:cBhvr>
                                      <p:to>
                                        <p:strVal val="visible"/>
                                      </p:to>
                                    </p:set>
                                    <p:animEffect transition="in" filter="wipe(up)">
                                      <p:cBhvr>
                                        <p:cTn id="61" dur="500"/>
                                        <p:tgtEl>
                                          <p:spTgt spid="1156">
                                            <p:txEl>
                                              <p:pRg st="3" end="3"/>
                                            </p:txEl>
                                          </p:spTgt>
                                        </p:tgtEl>
                                      </p:cBhvr>
                                    </p:animEffect>
                                  </p:childTnLst>
                                </p:cTn>
                              </p:par>
                              <p:par>
                                <p:cTn id="62" presetID="22" presetClass="entr" presetSubtype="1" fill="hold" nodeType="withEffect">
                                  <p:stCondLst>
                                    <p:cond delay="0"/>
                                  </p:stCondLst>
                                  <p:childTnLst>
                                    <p:set>
                                      <p:cBhvr>
                                        <p:cTn id="63" dur="1" fill="hold">
                                          <p:stCondLst>
                                            <p:cond delay="0"/>
                                          </p:stCondLst>
                                        </p:cTn>
                                        <p:tgtEl>
                                          <p:spTgt spid="1156">
                                            <p:txEl>
                                              <p:pRg st="4" end="4"/>
                                            </p:txEl>
                                          </p:spTgt>
                                        </p:tgtEl>
                                        <p:attrNameLst>
                                          <p:attrName>style.visibility</p:attrName>
                                        </p:attrNameLst>
                                      </p:cBhvr>
                                      <p:to>
                                        <p:strVal val="visible"/>
                                      </p:to>
                                    </p:set>
                                    <p:animEffect transition="in" filter="wipe(up)">
                                      <p:cBhvr>
                                        <p:cTn id="64" dur="500"/>
                                        <p:tgtEl>
                                          <p:spTgt spid="115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2" grpId="0" autoUpdateAnimBg="0"/>
      <p:bldP spid="1163" grpId="0" uiExpand="1" build="p" autoUpdateAnimBg="0"/>
      <p:bldP spid="116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0" name="図 33"/>
          <p:cNvPicPr/>
          <p:nvPr/>
        </p:nvPicPr>
        <p:blipFill>
          <a:blip r:embed="rId4"/>
          <a:stretch>
            <a:fillRect/>
          </a:stretch>
        </p:blipFill>
        <p:spPr>
          <a:xfrm>
            <a:off x="44827" y="1349118"/>
            <a:ext cx="6320692" cy="2551886"/>
          </a:xfrm>
          <a:prstGeom prst="rect">
            <a:avLst/>
          </a:prstGeom>
          <a:noFill/>
          <a:ln>
            <a:noFill/>
          </a:ln>
        </p:spPr>
      </p:pic>
      <p:pic>
        <p:nvPicPr>
          <p:cNvPr id="1171" name="図 34"/>
          <p:cNvPicPr/>
          <p:nvPr/>
        </p:nvPicPr>
        <p:blipFill>
          <a:blip r:embed="rId5"/>
          <a:stretch>
            <a:fillRect/>
          </a:stretch>
        </p:blipFill>
        <p:spPr>
          <a:xfrm>
            <a:off x="6494919" y="1346905"/>
            <a:ext cx="2624392" cy="2551886"/>
          </a:xfrm>
          <a:prstGeom prst="rect">
            <a:avLst/>
          </a:prstGeom>
          <a:noFill/>
          <a:ln>
            <a:noFill/>
          </a:ln>
        </p:spPr>
      </p:pic>
      <p:pic>
        <p:nvPicPr>
          <p:cNvPr id="1172" name="図 8"/>
          <p:cNvPicPr>
            <a:picLocks noChangeAspect="1"/>
          </p:cNvPicPr>
          <p:nvPr/>
        </p:nvPicPr>
        <p:blipFill>
          <a:blip r:embed="rId6"/>
          <a:stretch>
            <a:fillRect/>
          </a:stretch>
        </p:blipFill>
        <p:spPr>
          <a:xfrm>
            <a:off x="0" y="11976"/>
            <a:ext cx="9126696" cy="671359"/>
          </a:xfrm>
          <a:prstGeom prst="rect">
            <a:avLst/>
          </a:prstGeom>
        </p:spPr>
      </p:pic>
      <p:sp>
        <p:nvSpPr>
          <p:cNvPr id="1173" name="タイトル 1"/>
          <p:cNvSpPr>
            <a:spLocks noGrp="1"/>
          </p:cNvSpPr>
          <p:nvPr>
            <p:ph type="title"/>
          </p:nvPr>
        </p:nvSpPr>
        <p:spPr>
          <a:xfrm>
            <a:off x="52220" y="171734"/>
            <a:ext cx="7616199" cy="511601"/>
          </a:xfrm>
        </p:spPr>
        <p:txBody>
          <a:bodyPr anchor="t">
            <a:noAutofit/>
          </a:bodyPr>
          <a:lstStyle/>
          <a:p>
            <a:pPr lvl="0">
              <a:lnSpc>
                <a:spcPts val="3300"/>
              </a:lnSpc>
              <a:spcAft>
                <a:spcPts val="600"/>
              </a:spcAft>
              <a:defRPr/>
            </a:pPr>
            <a:r>
              <a:rPr lang="ja-JP" altLang="en-US" sz="3000" b="1" kern="0" dirty="0">
                <a:solidFill>
                  <a:srgbClr val="C00000"/>
                </a:solidFill>
                <a:latin typeface="游ゴシック Medium" panose="020B0500000000000000" pitchFamily="50" charset="-128"/>
                <a:ea typeface="游ゴシック Medium" panose="020B0500000000000000" pitchFamily="50" charset="-128"/>
                <a:cs typeface="+mn-cs"/>
              </a:rPr>
              <a:t>３．測定結果</a:t>
            </a:r>
            <a:br>
              <a:rPr lang="en-US" altLang="ja-JP" sz="3000" b="1" kern="0" dirty="0">
                <a:solidFill>
                  <a:srgbClr val="C00000"/>
                </a:solidFill>
                <a:latin typeface="游ゴシック Medium" panose="020B0500000000000000" pitchFamily="50" charset="-128"/>
                <a:ea typeface="游ゴシック Medium" panose="020B0500000000000000" pitchFamily="50" charset="-128"/>
                <a:cs typeface="+mn-cs"/>
              </a:rPr>
            </a:br>
            <a:endParaRPr kumimoji="1" lang="ja-JP" altLang="en-US" sz="2800" dirty="0">
              <a:latin typeface="游ゴシック Medium" panose="020B0500000000000000" pitchFamily="50" charset="-128"/>
              <a:ea typeface="游ゴシック Medium" panose="020B0500000000000000" pitchFamily="50" charset="-128"/>
            </a:endParaRPr>
          </a:p>
        </p:txBody>
      </p:sp>
      <p:sp>
        <p:nvSpPr>
          <p:cNvPr id="1174" name="コンテンツ プレースホルダー 2"/>
          <p:cNvSpPr>
            <a:spLocks noGrp="1"/>
          </p:cNvSpPr>
          <p:nvPr>
            <p:ph idx="1"/>
          </p:nvPr>
        </p:nvSpPr>
        <p:spPr>
          <a:xfrm>
            <a:off x="52219" y="711604"/>
            <a:ext cx="6749413" cy="415739"/>
          </a:xfrm>
        </p:spPr>
        <p:txBody>
          <a:bodyPr>
            <a:noAutofit/>
          </a:bodyPr>
          <a:lstStyle/>
          <a:p>
            <a:pPr marL="0" lvl="0" indent="0">
              <a:lnSpc>
                <a:spcPts val="3300"/>
              </a:lnSpc>
              <a:spcBef>
                <a:spcPts val="0"/>
              </a:spcBef>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（１）室温の推移　</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
        <p:nvSpPr>
          <p:cNvPr id="1175" name="スライド番号プレースホルダー 6"/>
          <p:cNvSpPr>
            <a:spLocks noGrp="1"/>
          </p:cNvSpPr>
          <p:nvPr>
            <p:ph type="sldNum" sz="quarter" idx="12"/>
          </p:nvPr>
        </p:nvSpPr>
        <p:spPr>
          <a:xfrm>
            <a:off x="6978650" y="6321582"/>
            <a:ext cx="2057400" cy="365125"/>
          </a:xfrm>
        </p:spPr>
        <p:txBody>
          <a:bodyPr/>
          <a:lstStyle/>
          <a:p>
            <a:fld id="{5219290E-3DC3-454E-9062-54CDFE1E68F5}" type="slidenum">
              <a:rPr kumimoji="1" lang="ja-JP" altLang="en-US" sz="1400" smtClean="0"/>
              <a:t>5</a:t>
            </a:fld>
            <a:endParaRPr kumimoji="1" lang="ja-JP" altLang="en-US" sz="1400" dirty="0"/>
          </a:p>
        </p:txBody>
      </p:sp>
      <p:sp>
        <p:nvSpPr>
          <p:cNvPr id="1176" name="楕円 26"/>
          <p:cNvSpPr/>
          <p:nvPr/>
        </p:nvSpPr>
        <p:spPr>
          <a:xfrm rot="515740">
            <a:off x="1806773" y="2282734"/>
            <a:ext cx="1197133" cy="377879"/>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7" name="楕円 28"/>
          <p:cNvSpPr/>
          <p:nvPr/>
        </p:nvSpPr>
        <p:spPr>
          <a:xfrm rot="20351241">
            <a:off x="508453" y="1967444"/>
            <a:ext cx="1289950" cy="4152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楕円 29"/>
          <p:cNvSpPr/>
          <p:nvPr/>
        </p:nvSpPr>
        <p:spPr>
          <a:xfrm>
            <a:off x="589929" y="2296886"/>
            <a:ext cx="1240166" cy="359229"/>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9" name="テキスト ボックス 65"/>
          <p:cNvSpPr txBox="1"/>
          <p:nvPr/>
        </p:nvSpPr>
        <p:spPr>
          <a:xfrm>
            <a:off x="174227" y="4035466"/>
            <a:ext cx="2984609" cy="317398"/>
          </a:xfrm>
          <a:prstGeom prst="rect">
            <a:avLst/>
          </a:prstGeom>
          <a:noFill/>
          <a:ln w="6350">
            <a:noFill/>
          </a:ln>
          <a:effectLst/>
        </p:spPr>
        <p:txBody>
          <a:bodyPr rot="0" spcFirstLastPara="0" vert="horz" wrap="square" lIns="36000" tIns="0" rIns="36000" bIns="0" numCol="1" spcCol="0" rtlCol="0" fromWordArt="0" anchor="t" anchorCtr="0" forceAA="0" compatLnSpc="1">
            <a:prstTxWarp prst="textNoShape">
              <a:avLst/>
            </a:prstTxWarp>
            <a:noAutofit/>
          </a:bodyPr>
          <a:lstStyle/>
          <a:p>
            <a:pPr algn="just"/>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図５　</a:t>
            </a:r>
            <a:r>
              <a:rPr 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20</a:t>
            </a:r>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日の</a:t>
            </a:r>
            <a:r>
              <a:rPr lang="ja-JP" altLang="en-US" kern="100" dirty="0">
                <a:latin typeface="ＭＳ ゴシック" panose="020B0609070205080204" pitchFamily="49" charset="-128"/>
                <a:ea typeface="ＭＳ ゴシック" panose="020B0609070205080204" pitchFamily="49" charset="-128"/>
                <a:cs typeface="Times New Roman" panose="02020603050405020304" pitchFamily="18" charset="0"/>
              </a:rPr>
              <a:t>温度</a:t>
            </a:r>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推移</a:t>
            </a:r>
          </a:p>
        </p:txBody>
      </p:sp>
      <p:sp>
        <p:nvSpPr>
          <p:cNvPr id="1180" name="テキスト ボックス 66"/>
          <p:cNvSpPr txBox="1"/>
          <p:nvPr/>
        </p:nvSpPr>
        <p:spPr>
          <a:xfrm>
            <a:off x="3426925" y="4057879"/>
            <a:ext cx="2691049" cy="339848"/>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図６　</a:t>
            </a:r>
            <a:r>
              <a:rPr 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27</a:t>
            </a:r>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日の</a:t>
            </a:r>
            <a:r>
              <a:rPr lang="ja-JP" alt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温度</a:t>
            </a:r>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推移</a:t>
            </a:r>
          </a:p>
        </p:txBody>
      </p:sp>
      <p:sp>
        <p:nvSpPr>
          <p:cNvPr id="1181" name="テキスト ボックス 67"/>
          <p:cNvSpPr txBox="1"/>
          <p:nvPr/>
        </p:nvSpPr>
        <p:spPr>
          <a:xfrm>
            <a:off x="6386063" y="4069900"/>
            <a:ext cx="2848858" cy="282964"/>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図７　</a:t>
            </a:r>
            <a:r>
              <a:rPr 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28</a:t>
            </a:r>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日の</a:t>
            </a:r>
            <a:r>
              <a:rPr lang="ja-JP" alt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温度</a:t>
            </a:r>
            <a:r>
              <a:rPr 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推移</a:t>
            </a:r>
          </a:p>
        </p:txBody>
      </p:sp>
      <p:sp>
        <p:nvSpPr>
          <p:cNvPr id="1182" name="テキスト ボックス 64"/>
          <p:cNvSpPr txBox="1"/>
          <p:nvPr/>
        </p:nvSpPr>
        <p:spPr>
          <a:xfrm>
            <a:off x="197494" y="4575081"/>
            <a:ext cx="8838556" cy="1967233"/>
          </a:xfrm>
          <a:prstGeom prst="rect">
            <a:avLst/>
          </a:prstGeom>
          <a:solidFill>
            <a:schemeClr val="lt1"/>
          </a:solidFill>
          <a:ln w="6350">
            <a:noFill/>
          </a:ln>
        </p:spPr>
        <p:txBody>
          <a:bodyPr rot="0" spcFirstLastPara="0" vert="horz" wrap="square" lIns="0" tIns="0" rIns="0" bIns="0" numCol="1" spcCol="0" rtlCol="0" fromWordArt="0" anchor="t"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just">
              <a:spcBef>
                <a:spcPts val="600"/>
              </a:spcBef>
              <a:buFont typeface="Arial" panose="020B0604020202020204" pitchFamily="34" charset="0"/>
              <a:buNone/>
            </a:pP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20</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日午前Ａ。アリーナは</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時間で</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26℃</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階は外気温に追従、アリーナの冷気は届かず。</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27</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日午後Ａも同様の温度推移。➡パネルは</a:t>
            </a:r>
            <a:r>
              <a:rPr lang="ja-JP" altLang="en-US" sz="2000" kern="100" spc="-30" dirty="0">
                <a:solidFill>
                  <a:srgbClr val="C00000"/>
                </a:solidFill>
                <a:latin typeface="ＭＳ ゴシック" panose="020B0609070205080204" pitchFamily="49" charset="-128"/>
                <a:ea typeface="ＭＳ ゴシック" panose="020B0609070205080204" pitchFamily="49" charset="-128"/>
                <a:cs typeface="Times New Roman" panose="02020603050405020304" pitchFamily="18" charset="0"/>
              </a:rPr>
              <a:t>アリーナのみ</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を冷やす</a:t>
            </a:r>
            <a:endPar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Font typeface="Arial" panose="020B0604020202020204" pitchFamily="34" charset="0"/>
              <a:buNone/>
            </a:pP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20</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日午後Ｂ。エアコン同時作動で</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階室温低下。</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階と</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℃の差。</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27</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日午前Ｂも同様。➡パネルとエアコンの</a:t>
            </a:r>
            <a:r>
              <a:rPr lang="ja-JP" altLang="en-US" sz="2000" kern="100" spc="-30" dirty="0">
                <a:solidFill>
                  <a:srgbClr val="C00000"/>
                </a:solidFill>
                <a:latin typeface="ＭＳ ゴシック" panose="020B0609070205080204" pitchFamily="49" charset="-128"/>
                <a:ea typeface="ＭＳ ゴシック" panose="020B0609070205080204" pitchFamily="49" charset="-128"/>
                <a:cs typeface="Times New Roman" panose="02020603050405020304" pitchFamily="18" charset="0"/>
              </a:rPr>
              <a:t>同時運転で全体</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が冷える</a:t>
            </a:r>
            <a:endPar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Font typeface="Arial" panose="020B0604020202020204" pitchFamily="34" charset="0"/>
              <a:buNone/>
            </a:pP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28</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日午前Ｃ。</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階、</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階ほぼ均一。➡ </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階のエアコン冷気が</a:t>
            </a: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階も冷やす</a:t>
            </a:r>
            <a:endPar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indent="0" algn="just">
              <a:spcBef>
                <a:spcPts val="600"/>
              </a:spcBef>
              <a:buFont typeface="Arial" panose="020B0604020202020204" pitchFamily="34" charset="0"/>
              <a:buNone/>
            </a:pPr>
            <a:r>
              <a:rPr lang="en-US" altLang="ja-JP"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28</a:t>
            </a:r>
            <a:r>
              <a:rPr lang="ja-JP" altLang="en-US" sz="2000" kern="100" spc="-3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日午後Ｄ。低負荷なら半分運転でも均一に冷える。➡涼しい日は半分で可</a:t>
            </a:r>
            <a:endParaRPr lang="ja-JP" sz="2000"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83" name="楕円 39"/>
          <p:cNvSpPr/>
          <p:nvPr/>
        </p:nvSpPr>
        <p:spPr>
          <a:xfrm>
            <a:off x="4926148" y="2226148"/>
            <a:ext cx="1260548" cy="37219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4" name="楕円 40"/>
          <p:cNvSpPr/>
          <p:nvPr/>
        </p:nvSpPr>
        <p:spPr>
          <a:xfrm rot="284182">
            <a:off x="4964813" y="2531274"/>
            <a:ext cx="1240166" cy="298107"/>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5" name="楕円 41"/>
          <p:cNvSpPr/>
          <p:nvPr/>
        </p:nvSpPr>
        <p:spPr>
          <a:xfrm>
            <a:off x="3849177" y="2586921"/>
            <a:ext cx="1197133" cy="377879"/>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6" name="楕円 42"/>
          <p:cNvSpPr/>
          <p:nvPr/>
        </p:nvSpPr>
        <p:spPr>
          <a:xfrm>
            <a:off x="6956480" y="2409134"/>
            <a:ext cx="972020" cy="295278"/>
          </a:xfrm>
          <a:prstGeom prst="ellipse">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7" name="楕円 43"/>
          <p:cNvSpPr/>
          <p:nvPr/>
        </p:nvSpPr>
        <p:spPr>
          <a:xfrm rot="719691">
            <a:off x="7808333" y="2274652"/>
            <a:ext cx="898982" cy="291228"/>
          </a:xfrm>
          <a:prstGeom prst="ellipse">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52941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182">
                                            <p:txEl>
                                              <p:pRg st="0" end="0"/>
                                            </p:txEl>
                                          </p:spTgt>
                                        </p:tgtEl>
                                        <p:attrNameLst>
                                          <p:attrName>style.visibility</p:attrName>
                                        </p:attrNameLst>
                                      </p:cBhvr>
                                      <p:to>
                                        <p:strVal val="visible"/>
                                      </p:to>
                                    </p:set>
                                    <p:animEffect transition="in" filter="wipe(up)">
                                      <p:cBhvr>
                                        <p:cTn id="7" dur="500"/>
                                        <p:tgtEl>
                                          <p:spTgt spid="1182">
                                            <p:txEl>
                                              <p:pRg st="0" end="0"/>
                                            </p:txEl>
                                          </p:spTgt>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1177"/>
                                        </p:tgtEl>
                                        <p:attrNameLst>
                                          <p:attrName>style.visibility</p:attrName>
                                        </p:attrNameLst>
                                      </p:cBhvr>
                                      <p:to>
                                        <p:strVal val="visible"/>
                                      </p:to>
                                    </p:set>
                                    <p:anim calcmode="lin" valueType="num">
                                      <p:cBhvr>
                                        <p:cTn id="10" dur="500" fill="hold"/>
                                        <p:tgtEl>
                                          <p:spTgt spid="1177"/>
                                        </p:tgtEl>
                                        <p:attrNameLst>
                                          <p:attrName>ppt_w</p:attrName>
                                        </p:attrNameLst>
                                      </p:cBhvr>
                                      <p:tavLst>
                                        <p:tav tm="0">
                                          <p:val>
                                            <p:fltVal val="0"/>
                                          </p:val>
                                        </p:tav>
                                        <p:tav tm="100000">
                                          <p:val>
                                            <p:strVal val="#ppt_w"/>
                                          </p:val>
                                        </p:tav>
                                      </p:tavLst>
                                    </p:anim>
                                    <p:anim calcmode="lin" valueType="num">
                                      <p:cBhvr>
                                        <p:cTn id="11" dur="500" fill="hold"/>
                                        <p:tgtEl>
                                          <p:spTgt spid="1177"/>
                                        </p:tgtEl>
                                        <p:attrNameLst>
                                          <p:attrName>ppt_h</p:attrName>
                                        </p:attrNameLst>
                                      </p:cBhvr>
                                      <p:tavLst>
                                        <p:tav tm="0">
                                          <p:val>
                                            <p:fltVal val="0"/>
                                          </p:val>
                                        </p:tav>
                                        <p:tav tm="100000">
                                          <p:val>
                                            <p:strVal val="#ppt_h"/>
                                          </p:val>
                                        </p:tav>
                                      </p:tavLst>
                                    </p:anim>
                                    <p:animEffect transition="in" filter="fade">
                                      <p:cBhvr>
                                        <p:cTn id="12" dur="500"/>
                                        <p:tgtEl>
                                          <p:spTgt spid="1177"/>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1178"/>
                                        </p:tgtEl>
                                        <p:attrNameLst>
                                          <p:attrName>style.visibility</p:attrName>
                                        </p:attrNameLst>
                                      </p:cBhvr>
                                      <p:to>
                                        <p:strVal val="visible"/>
                                      </p:to>
                                    </p:set>
                                    <p:anim calcmode="lin" valueType="num">
                                      <p:cBhvr>
                                        <p:cTn id="15" dur="500" fill="hold"/>
                                        <p:tgtEl>
                                          <p:spTgt spid="1178"/>
                                        </p:tgtEl>
                                        <p:attrNameLst>
                                          <p:attrName>ppt_w</p:attrName>
                                        </p:attrNameLst>
                                      </p:cBhvr>
                                      <p:tavLst>
                                        <p:tav tm="0">
                                          <p:val>
                                            <p:fltVal val="0"/>
                                          </p:val>
                                        </p:tav>
                                        <p:tav tm="100000">
                                          <p:val>
                                            <p:strVal val="#ppt_w"/>
                                          </p:val>
                                        </p:tav>
                                      </p:tavLst>
                                    </p:anim>
                                    <p:anim calcmode="lin" valueType="num">
                                      <p:cBhvr>
                                        <p:cTn id="16" dur="500" fill="hold"/>
                                        <p:tgtEl>
                                          <p:spTgt spid="1178"/>
                                        </p:tgtEl>
                                        <p:attrNameLst>
                                          <p:attrName>ppt_h</p:attrName>
                                        </p:attrNameLst>
                                      </p:cBhvr>
                                      <p:tavLst>
                                        <p:tav tm="0">
                                          <p:val>
                                            <p:fltVal val="0"/>
                                          </p:val>
                                        </p:tav>
                                        <p:tav tm="100000">
                                          <p:val>
                                            <p:strVal val="#ppt_h"/>
                                          </p:val>
                                        </p:tav>
                                      </p:tavLst>
                                    </p:anim>
                                    <p:animEffect transition="in" filter="fade">
                                      <p:cBhvr>
                                        <p:cTn id="17" dur="500"/>
                                        <p:tgtEl>
                                          <p:spTgt spid="1178"/>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183"/>
                                        </p:tgtEl>
                                        <p:attrNameLst>
                                          <p:attrName>style.visibility</p:attrName>
                                        </p:attrNameLst>
                                      </p:cBhvr>
                                      <p:to>
                                        <p:strVal val="visible"/>
                                      </p:to>
                                    </p:set>
                                    <p:anim calcmode="lin" valueType="num">
                                      <p:cBhvr>
                                        <p:cTn id="20" dur="500" fill="hold"/>
                                        <p:tgtEl>
                                          <p:spTgt spid="1183"/>
                                        </p:tgtEl>
                                        <p:attrNameLst>
                                          <p:attrName>ppt_w</p:attrName>
                                        </p:attrNameLst>
                                      </p:cBhvr>
                                      <p:tavLst>
                                        <p:tav tm="0">
                                          <p:val>
                                            <p:fltVal val="0"/>
                                          </p:val>
                                        </p:tav>
                                        <p:tav tm="100000">
                                          <p:val>
                                            <p:strVal val="#ppt_w"/>
                                          </p:val>
                                        </p:tav>
                                      </p:tavLst>
                                    </p:anim>
                                    <p:anim calcmode="lin" valueType="num">
                                      <p:cBhvr>
                                        <p:cTn id="21" dur="500" fill="hold"/>
                                        <p:tgtEl>
                                          <p:spTgt spid="1183"/>
                                        </p:tgtEl>
                                        <p:attrNameLst>
                                          <p:attrName>ppt_h</p:attrName>
                                        </p:attrNameLst>
                                      </p:cBhvr>
                                      <p:tavLst>
                                        <p:tav tm="0">
                                          <p:val>
                                            <p:fltVal val="0"/>
                                          </p:val>
                                        </p:tav>
                                        <p:tav tm="100000">
                                          <p:val>
                                            <p:strVal val="#ppt_h"/>
                                          </p:val>
                                        </p:tav>
                                      </p:tavLst>
                                    </p:anim>
                                    <p:animEffect transition="in" filter="fade">
                                      <p:cBhvr>
                                        <p:cTn id="22" dur="500"/>
                                        <p:tgtEl>
                                          <p:spTgt spid="1183"/>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184"/>
                                        </p:tgtEl>
                                        <p:attrNameLst>
                                          <p:attrName>style.visibility</p:attrName>
                                        </p:attrNameLst>
                                      </p:cBhvr>
                                      <p:to>
                                        <p:strVal val="visible"/>
                                      </p:to>
                                    </p:set>
                                    <p:anim calcmode="lin" valueType="num">
                                      <p:cBhvr>
                                        <p:cTn id="25" dur="500" fill="hold"/>
                                        <p:tgtEl>
                                          <p:spTgt spid="1184"/>
                                        </p:tgtEl>
                                        <p:attrNameLst>
                                          <p:attrName>ppt_w</p:attrName>
                                        </p:attrNameLst>
                                      </p:cBhvr>
                                      <p:tavLst>
                                        <p:tav tm="0">
                                          <p:val>
                                            <p:fltVal val="0"/>
                                          </p:val>
                                        </p:tav>
                                        <p:tav tm="100000">
                                          <p:val>
                                            <p:strVal val="#ppt_w"/>
                                          </p:val>
                                        </p:tav>
                                      </p:tavLst>
                                    </p:anim>
                                    <p:anim calcmode="lin" valueType="num">
                                      <p:cBhvr>
                                        <p:cTn id="26" dur="500" fill="hold"/>
                                        <p:tgtEl>
                                          <p:spTgt spid="1184"/>
                                        </p:tgtEl>
                                        <p:attrNameLst>
                                          <p:attrName>ppt_h</p:attrName>
                                        </p:attrNameLst>
                                      </p:cBhvr>
                                      <p:tavLst>
                                        <p:tav tm="0">
                                          <p:val>
                                            <p:fltVal val="0"/>
                                          </p:val>
                                        </p:tav>
                                        <p:tav tm="100000">
                                          <p:val>
                                            <p:strVal val="#ppt_h"/>
                                          </p:val>
                                        </p:tav>
                                      </p:tavLst>
                                    </p:anim>
                                    <p:animEffect transition="in" filter="fade">
                                      <p:cBhvr>
                                        <p:cTn id="27" dur="500"/>
                                        <p:tgtEl>
                                          <p:spTgt spid="118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182">
                                            <p:txEl>
                                              <p:pRg st="1" end="1"/>
                                            </p:txEl>
                                          </p:spTgt>
                                        </p:tgtEl>
                                        <p:attrNameLst>
                                          <p:attrName>style.visibility</p:attrName>
                                        </p:attrNameLst>
                                      </p:cBhvr>
                                      <p:to>
                                        <p:strVal val="visible"/>
                                      </p:to>
                                    </p:set>
                                    <p:animEffect transition="in" filter="wipe(up)">
                                      <p:cBhvr>
                                        <p:cTn id="32" dur="500"/>
                                        <p:tgtEl>
                                          <p:spTgt spid="1182">
                                            <p:txEl>
                                              <p:pRg st="1" end="1"/>
                                            </p:txEl>
                                          </p:spTgt>
                                        </p:tgtEl>
                                      </p:cBhvr>
                                    </p:animEffect>
                                  </p:childTnLst>
                                </p:cTn>
                              </p:par>
                              <p:par>
                                <p:cTn id="33" presetID="1" presetClass="exit" presetSubtype="0" fill="hold" grpId="1" nodeType="withEffect">
                                  <p:stCondLst>
                                    <p:cond delay="0"/>
                                  </p:stCondLst>
                                  <p:childTnLst>
                                    <p:set>
                                      <p:cBhvr>
                                        <p:cTn id="34" dur="1" fill="hold">
                                          <p:stCondLst>
                                            <p:cond delay="0"/>
                                          </p:stCondLst>
                                        </p:cTn>
                                        <p:tgtEl>
                                          <p:spTgt spid="1177"/>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178"/>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1183"/>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184"/>
                                        </p:tgtEl>
                                        <p:attrNameLst>
                                          <p:attrName>style.visibility</p:attrName>
                                        </p:attrNameLst>
                                      </p:cBhvr>
                                      <p:to>
                                        <p:strVal val="hidden"/>
                                      </p:to>
                                    </p:set>
                                  </p:childTnLst>
                                </p:cTn>
                              </p:par>
                              <p:par>
                                <p:cTn id="41" presetID="53" presetClass="entr" presetSubtype="16" fill="hold" grpId="0" nodeType="withEffect">
                                  <p:stCondLst>
                                    <p:cond delay="0"/>
                                  </p:stCondLst>
                                  <p:childTnLst>
                                    <p:set>
                                      <p:cBhvr>
                                        <p:cTn id="42" dur="1" fill="hold">
                                          <p:stCondLst>
                                            <p:cond delay="0"/>
                                          </p:stCondLst>
                                        </p:cTn>
                                        <p:tgtEl>
                                          <p:spTgt spid="1176"/>
                                        </p:tgtEl>
                                        <p:attrNameLst>
                                          <p:attrName>style.visibility</p:attrName>
                                        </p:attrNameLst>
                                      </p:cBhvr>
                                      <p:to>
                                        <p:strVal val="visible"/>
                                      </p:to>
                                    </p:set>
                                    <p:anim calcmode="lin" valueType="num">
                                      <p:cBhvr>
                                        <p:cTn id="43" dur="500" fill="hold"/>
                                        <p:tgtEl>
                                          <p:spTgt spid="1176"/>
                                        </p:tgtEl>
                                        <p:attrNameLst>
                                          <p:attrName>ppt_w</p:attrName>
                                        </p:attrNameLst>
                                      </p:cBhvr>
                                      <p:tavLst>
                                        <p:tav tm="0">
                                          <p:val>
                                            <p:fltVal val="0"/>
                                          </p:val>
                                        </p:tav>
                                        <p:tav tm="100000">
                                          <p:val>
                                            <p:strVal val="#ppt_w"/>
                                          </p:val>
                                        </p:tav>
                                      </p:tavLst>
                                    </p:anim>
                                    <p:anim calcmode="lin" valueType="num">
                                      <p:cBhvr>
                                        <p:cTn id="44" dur="500" fill="hold"/>
                                        <p:tgtEl>
                                          <p:spTgt spid="1176"/>
                                        </p:tgtEl>
                                        <p:attrNameLst>
                                          <p:attrName>ppt_h</p:attrName>
                                        </p:attrNameLst>
                                      </p:cBhvr>
                                      <p:tavLst>
                                        <p:tav tm="0">
                                          <p:val>
                                            <p:fltVal val="0"/>
                                          </p:val>
                                        </p:tav>
                                        <p:tav tm="100000">
                                          <p:val>
                                            <p:strVal val="#ppt_h"/>
                                          </p:val>
                                        </p:tav>
                                      </p:tavLst>
                                    </p:anim>
                                    <p:animEffect transition="in" filter="fade">
                                      <p:cBhvr>
                                        <p:cTn id="45" dur="500"/>
                                        <p:tgtEl>
                                          <p:spTgt spid="1176"/>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185"/>
                                        </p:tgtEl>
                                        <p:attrNameLst>
                                          <p:attrName>style.visibility</p:attrName>
                                        </p:attrNameLst>
                                      </p:cBhvr>
                                      <p:to>
                                        <p:strVal val="visible"/>
                                      </p:to>
                                    </p:set>
                                    <p:anim calcmode="lin" valueType="num">
                                      <p:cBhvr>
                                        <p:cTn id="48" dur="500" fill="hold"/>
                                        <p:tgtEl>
                                          <p:spTgt spid="1185"/>
                                        </p:tgtEl>
                                        <p:attrNameLst>
                                          <p:attrName>ppt_w</p:attrName>
                                        </p:attrNameLst>
                                      </p:cBhvr>
                                      <p:tavLst>
                                        <p:tav tm="0">
                                          <p:val>
                                            <p:fltVal val="0"/>
                                          </p:val>
                                        </p:tav>
                                        <p:tav tm="100000">
                                          <p:val>
                                            <p:strVal val="#ppt_w"/>
                                          </p:val>
                                        </p:tav>
                                      </p:tavLst>
                                    </p:anim>
                                    <p:anim calcmode="lin" valueType="num">
                                      <p:cBhvr>
                                        <p:cTn id="49" dur="500" fill="hold"/>
                                        <p:tgtEl>
                                          <p:spTgt spid="1185"/>
                                        </p:tgtEl>
                                        <p:attrNameLst>
                                          <p:attrName>ppt_h</p:attrName>
                                        </p:attrNameLst>
                                      </p:cBhvr>
                                      <p:tavLst>
                                        <p:tav tm="0">
                                          <p:val>
                                            <p:fltVal val="0"/>
                                          </p:val>
                                        </p:tav>
                                        <p:tav tm="100000">
                                          <p:val>
                                            <p:strVal val="#ppt_h"/>
                                          </p:val>
                                        </p:tav>
                                      </p:tavLst>
                                    </p:anim>
                                    <p:animEffect transition="in" filter="fade">
                                      <p:cBhvr>
                                        <p:cTn id="50" dur="500"/>
                                        <p:tgtEl>
                                          <p:spTgt spid="1185"/>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1182">
                                            <p:txEl>
                                              <p:pRg st="2" end="2"/>
                                            </p:txEl>
                                          </p:spTgt>
                                        </p:tgtEl>
                                        <p:attrNameLst>
                                          <p:attrName>style.visibility</p:attrName>
                                        </p:attrNameLst>
                                      </p:cBhvr>
                                      <p:to>
                                        <p:strVal val="visible"/>
                                      </p:to>
                                    </p:set>
                                    <p:animEffect transition="in" filter="wipe(up)">
                                      <p:cBhvr>
                                        <p:cTn id="55" dur="500"/>
                                        <p:tgtEl>
                                          <p:spTgt spid="1182">
                                            <p:txEl>
                                              <p:pRg st="2" end="2"/>
                                            </p:txEl>
                                          </p:spTgt>
                                        </p:tgtEl>
                                      </p:cBhvr>
                                    </p:animEffect>
                                  </p:childTnLst>
                                </p:cTn>
                              </p:par>
                              <p:par>
                                <p:cTn id="56" presetID="1" presetClass="exit" presetSubtype="0" fill="hold" grpId="1" nodeType="withEffect">
                                  <p:stCondLst>
                                    <p:cond delay="0"/>
                                  </p:stCondLst>
                                  <p:childTnLst>
                                    <p:set>
                                      <p:cBhvr>
                                        <p:cTn id="57" dur="1" fill="hold">
                                          <p:stCondLst>
                                            <p:cond delay="0"/>
                                          </p:stCondLst>
                                        </p:cTn>
                                        <p:tgtEl>
                                          <p:spTgt spid="1185"/>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1176"/>
                                        </p:tgtEl>
                                        <p:attrNameLst>
                                          <p:attrName>style.visibility</p:attrName>
                                        </p:attrNameLst>
                                      </p:cBhvr>
                                      <p:to>
                                        <p:strVal val="hidden"/>
                                      </p:to>
                                    </p:set>
                                  </p:childTnLst>
                                </p:cTn>
                              </p:par>
                              <p:par>
                                <p:cTn id="60" presetID="53" presetClass="entr" presetSubtype="16" fill="hold" grpId="0" nodeType="withEffect">
                                  <p:stCondLst>
                                    <p:cond delay="0"/>
                                  </p:stCondLst>
                                  <p:childTnLst>
                                    <p:set>
                                      <p:cBhvr>
                                        <p:cTn id="61" dur="1" fill="hold">
                                          <p:stCondLst>
                                            <p:cond delay="0"/>
                                          </p:stCondLst>
                                        </p:cTn>
                                        <p:tgtEl>
                                          <p:spTgt spid="1186"/>
                                        </p:tgtEl>
                                        <p:attrNameLst>
                                          <p:attrName>style.visibility</p:attrName>
                                        </p:attrNameLst>
                                      </p:cBhvr>
                                      <p:to>
                                        <p:strVal val="visible"/>
                                      </p:to>
                                    </p:set>
                                    <p:anim calcmode="lin" valueType="num">
                                      <p:cBhvr>
                                        <p:cTn id="62" dur="500" fill="hold"/>
                                        <p:tgtEl>
                                          <p:spTgt spid="1186"/>
                                        </p:tgtEl>
                                        <p:attrNameLst>
                                          <p:attrName>ppt_w</p:attrName>
                                        </p:attrNameLst>
                                      </p:cBhvr>
                                      <p:tavLst>
                                        <p:tav tm="0">
                                          <p:val>
                                            <p:fltVal val="0"/>
                                          </p:val>
                                        </p:tav>
                                        <p:tav tm="100000">
                                          <p:val>
                                            <p:strVal val="#ppt_w"/>
                                          </p:val>
                                        </p:tav>
                                      </p:tavLst>
                                    </p:anim>
                                    <p:anim calcmode="lin" valueType="num">
                                      <p:cBhvr>
                                        <p:cTn id="63" dur="500" fill="hold"/>
                                        <p:tgtEl>
                                          <p:spTgt spid="1186"/>
                                        </p:tgtEl>
                                        <p:attrNameLst>
                                          <p:attrName>ppt_h</p:attrName>
                                        </p:attrNameLst>
                                      </p:cBhvr>
                                      <p:tavLst>
                                        <p:tav tm="0">
                                          <p:val>
                                            <p:fltVal val="0"/>
                                          </p:val>
                                        </p:tav>
                                        <p:tav tm="100000">
                                          <p:val>
                                            <p:strVal val="#ppt_h"/>
                                          </p:val>
                                        </p:tav>
                                      </p:tavLst>
                                    </p:anim>
                                    <p:animEffect transition="in" filter="fade">
                                      <p:cBhvr>
                                        <p:cTn id="64" dur="500"/>
                                        <p:tgtEl>
                                          <p:spTgt spid="1186"/>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1" nodeType="clickEffect">
                                  <p:stCondLst>
                                    <p:cond delay="0"/>
                                  </p:stCondLst>
                                  <p:childTnLst>
                                    <p:set>
                                      <p:cBhvr>
                                        <p:cTn id="68" dur="1" fill="hold">
                                          <p:stCondLst>
                                            <p:cond delay="0"/>
                                          </p:stCondLst>
                                        </p:cTn>
                                        <p:tgtEl>
                                          <p:spTgt spid="1186"/>
                                        </p:tgtEl>
                                        <p:attrNameLst>
                                          <p:attrName>style.visibility</p:attrName>
                                        </p:attrNameLst>
                                      </p:cBhvr>
                                      <p:to>
                                        <p:strVal val="hidden"/>
                                      </p:to>
                                    </p:set>
                                  </p:childTnLst>
                                </p:cTn>
                              </p:par>
                              <p:par>
                                <p:cTn id="69" presetID="22" presetClass="entr" presetSubtype="1" fill="hold" nodeType="withEffect">
                                  <p:stCondLst>
                                    <p:cond delay="0"/>
                                  </p:stCondLst>
                                  <p:childTnLst>
                                    <p:set>
                                      <p:cBhvr>
                                        <p:cTn id="70" dur="1" fill="hold">
                                          <p:stCondLst>
                                            <p:cond delay="0"/>
                                          </p:stCondLst>
                                        </p:cTn>
                                        <p:tgtEl>
                                          <p:spTgt spid="1182">
                                            <p:txEl>
                                              <p:pRg st="3" end="3"/>
                                            </p:txEl>
                                          </p:spTgt>
                                        </p:tgtEl>
                                        <p:attrNameLst>
                                          <p:attrName>style.visibility</p:attrName>
                                        </p:attrNameLst>
                                      </p:cBhvr>
                                      <p:to>
                                        <p:strVal val="visible"/>
                                      </p:to>
                                    </p:set>
                                    <p:animEffect transition="in" filter="wipe(up)">
                                      <p:cBhvr>
                                        <p:cTn id="71" dur="500"/>
                                        <p:tgtEl>
                                          <p:spTgt spid="1182">
                                            <p:txEl>
                                              <p:pRg st="3" end="3"/>
                                            </p:txEl>
                                          </p:spTgt>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1187"/>
                                        </p:tgtEl>
                                        <p:attrNameLst>
                                          <p:attrName>style.visibility</p:attrName>
                                        </p:attrNameLst>
                                      </p:cBhvr>
                                      <p:to>
                                        <p:strVal val="visible"/>
                                      </p:to>
                                    </p:set>
                                    <p:anim calcmode="lin" valueType="num">
                                      <p:cBhvr>
                                        <p:cTn id="74" dur="500" fill="hold"/>
                                        <p:tgtEl>
                                          <p:spTgt spid="1187"/>
                                        </p:tgtEl>
                                        <p:attrNameLst>
                                          <p:attrName>ppt_w</p:attrName>
                                        </p:attrNameLst>
                                      </p:cBhvr>
                                      <p:tavLst>
                                        <p:tav tm="0">
                                          <p:val>
                                            <p:fltVal val="0"/>
                                          </p:val>
                                        </p:tav>
                                        <p:tav tm="100000">
                                          <p:val>
                                            <p:strVal val="#ppt_w"/>
                                          </p:val>
                                        </p:tav>
                                      </p:tavLst>
                                    </p:anim>
                                    <p:anim calcmode="lin" valueType="num">
                                      <p:cBhvr>
                                        <p:cTn id="75" dur="500" fill="hold"/>
                                        <p:tgtEl>
                                          <p:spTgt spid="1187"/>
                                        </p:tgtEl>
                                        <p:attrNameLst>
                                          <p:attrName>ppt_h</p:attrName>
                                        </p:attrNameLst>
                                      </p:cBhvr>
                                      <p:tavLst>
                                        <p:tav tm="0">
                                          <p:val>
                                            <p:fltVal val="0"/>
                                          </p:val>
                                        </p:tav>
                                        <p:tav tm="100000">
                                          <p:val>
                                            <p:strVal val="#ppt_h"/>
                                          </p:val>
                                        </p:tav>
                                      </p:tavLst>
                                    </p:anim>
                                    <p:animEffect transition="in" filter="fade">
                                      <p:cBhvr>
                                        <p:cTn id="76" dur="500"/>
                                        <p:tgtEl>
                                          <p:spTgt spid="1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6" grpId="0" animBg="1"/>
      <p:bldP spid="1176" grpId="1" animBg="1"/>
      <p:bldP spid="1177" grpId="0" animBg="1"/>
      <p:bldP spid="1177" grpId="1" animBg="1"/>
      <p:bldP spid="1178" grpId="0" animBg="1"/>
      <p:bldP spid="1178" grpId="1" animBg="1"/>
      <p:bldP spid="1183" grpId="0" animBg="1"/>
      <p:bldP spid="1183" grpId="1" animBg="1"/>
      <p:bldP spid="1184" grpId="0" animBg="1"/>
      <p:bldP spid="1184" grpId="1" animBg="1"/>
      <p:bldP spid="1185" grpId="0" animBg="1"/>
      <p:bldP spid="1185" grpId="1" animBg="1"/>
      <p:bldP spid="1186" grpId="0" animBg="1"/>
      <p:bldP spid="1186" grpId="1" animBg="1"/>
      <p:bldP spid="118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3" name="図 23"/>
          <p:cNvPicPr/>
          <p:nvPr/>
        </p:nvPicPr>
        <p:blipFill>
          <a:blip r:embed="rId4"/>
          <a:stretch>
            <a:fillRect/>
          </a:stretch>
        </p:blipFill>
        <p:spPr>
          <a:xfrm>
            <a:off x="6757944" y="4240031"/>
            <a:ext cx="2278106" cy="2232396"/>
          </a:xfrm>
          <a:prstGeom prst="rect">
            <a:avLst/>
          </a:prstGeom>
          <a:noFill/>
          <a:ln>
            <a:noFill/>
          </a:ln>
        </p:spPr>
      </p:pic>
      <p:pic>
        <p:nvPicPr>
          <p:cNvPr id="1194" name="図 24"/>
          <p:cNvPicPr/>
          <p:nvPr/>
        </p:nvPicPr>
        <p:blipFill>
          <a:blip r:embed="rId5"/>
          <a:stretch>
            <a:fillRect/>
          </a:stretch>
        </p:blipFill>
        <p:spPr>
          <a:xfrm>
            <a:off x="4240301" y="4253612"/>
            <a:ext cx="2278106" cy="2232396"/>
          </a:xfrm>
          <a:prstGeom prst="rect">
            <a:avLst/>
          </a:prstGeom>
          <a:noFill/>
          <a:ln>
            <a:noFill/>
          </a:ln>
        </p:spPr>
      </p:pic>
      <p:pic>
        <p:nvPicPr>
          <p:cNvPr id="1195" name="図 8"/>
          <p:cNvPicPr>
            <a:picLocks noChangeAspect="1"/>
          </p:cNvPicPr>
          <p:nvPr/>
        </p:nvPicPr>
        <p:blipFill>
          <a:blip r:embed="rId6"/>
          <a:stretch>
            <a:fillRect/>
          </a:stretch>
        </p:blipFill>
        <p:spPr>
          <a:xfrm>
            <a:off x="0" y="11976"/>
            <a:ext cx="9126696" cy="671359"/>
          </a:xfrm>
          <a:prstGeom prst="rect">
            <a:avLst/>
          </a:prstGeom>
        </p:spPr>
      </p:pic>
      <p:sp>
        <p:nvSpPr>
          <p:cNvPr id="1196" name="タイトル 1"/>
          <p:cNvSpPr>
            <a:spLocks noGrp="1"/>
          </p:cNvSpPr>
          <p:nvPr>
            <p:ph type="title"/>
          </p:nvPr>
        </p:nvSpPr>
        <p:spPr>
          <a:xfrm>
            <a:off x="52220" y="171734"/>
            <a:ext cx="7616199" cy="511601"/>
          </a:xfrm>
        </p:spPr>
        <p:txBody>
          <a:bodyPr anchor="t">
            <a:noAutofit/>
          </a:bodyPr>
          <a:lstStyle/>
          <a:p>
            <a:pPr lvl="0">
              <a:lnSpc>
                <a:spcPts val="3300"/>
              </a:lnSpc>
              <a:spcAft>
                <a:spcPts val="600"/>
              </a:spcAft>
              <a:defRPr/>
            </a:pPr>
            <a:r>
              <a:rPr lang="ja-JP" altLang="en-US" sz="3000" b="1" kern="0" dirty="0">
                <a:solidFill>
                  <a:srgbClr val="C00000"/>
                </a:solidFill>
                <a:latin typeface="游ゴシック Medium" panose="020B0500000000000000" pitchFamily="50" charset="-128"/>
                <a:ea typeface="游ゴシック Medium" panose="020B0500000000000000" pitchFamily="50" charset="-128"/>
                <a:cs typeface="+mn-cs"/>
              </a:rPr>
              <a:t>３．測定結果</a:t>
            </a:r>
            <a:br>
              <a:rPr lang="en-US" altLang="ja-JP" sz="3000" b="1" kern="0" dirty="0">
                <a:solidFill>
                  <a:srgbClr val="C00000"/>
                </a:solidFill>
                <a:latin typeface="游ゴシック Medium" panose="020B0500000000000000" pitchFamily="50" charset="-128"/>
                <a:ea typeface="游ゴシック Medium" panose="020B0500000000000000" pitchFamily="50" charset="-128"/>
                <a:cs typeface="+mn-cs"/>
              </a:rPr>
            </a:br>
            <a:endParaRPr kumimoji="1" lang="ja-JP" altLang="en-US" sz="2800" dirty="0">
              <a:latin typeface="游ゴシック Medium" panose="020B0500000000000000" pitchFamily="50" charset="-128"/>
              <a:ea typeface="游ゴシック Medium" panose="020B0500000000000000" pitchFamily="50" charset="-128"/>
            </a:endParaRPr>
          </a:p>
        </p:txBody>
      </p:sp>
      <p:sp>
        <p:nvSpPr>
          <p:cNvPr id="1197" name="コンテンツ プレースホルダー 2"/>
          <p:cNvSpPr>
            <a:spLocks noGrp="1"/>
          </p:cNvSpPr>
          <p:nvPr>
            <p:ph idx="1"/>
          </p:nvPr>
        </p:nvSpPr>
        <p:spPr>
          <a:xfrm>
            <a:off x="53882" y="3140740"/>
            <a:ext cx="3256589" cy="415739"/>
          </a:xfrm>
        </p:spPr>
        <p:txBody>
          <a:bodyPr>
            <a:noAutofit/>
          </a:bodyPr>
          <a:lstStyle/>
          <a:p>
            <a:pPr marL="0" lvl="0" indent="0">
              <a:lnSpc>
                <a:spcPts val="3300"/>
              </a:lnSpc>
              <a:spcBef>
                <a:spcPts val="0"/>
              </a:spcBef>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（２）室温の水平分布</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
        <p:nvSpPr>
          <p:cNvPr id="1198" name="スライド番号プレースホルダー 6"/>
          <p:cNvSpPr>
            <a:spLocks noGrp="1"/>
          </p:cNvSpPr>
          <p:nvPr>
            <p:ph type="sldNum" sz="quarter" idx="12"/>
          </p:nvPr>
        </p:nvSpPr>
        <p:spPr>
          <a:xfrm>
            <a:off x="94262" y="6506162"/>
            <a:ext cx="295417" cy="310346"/>
          </a:xfrm>
        </p:spPr>
        <p:txBody>
          <a:bodyPr/>
          <a:lstStyle/>
          <a:p>
            <a:fld id="{5219290E-3DC3-454E-9062-54CDFE1E68F5}" type="slidenum">
              <a:rPr kumimoji="1" lang="ja-JP" altLang="en-US" sz="1400" smtClean="0"/>
              <a:t>6</a:t>
            </a:fld>
            <a:endParaRPr kumimoji="1" lang="ja-JP" altLang="en-US" sz="1400" dirty="0"/>
          </a:p>
        </p:txBody>
      </p:sp>
      <p:sp>
        <p:nvSpPr>
          <p:cNvPr id="1199" name="テキスト ボックス 137"/>
          <p:cNvSpPr txBox="1"/>
          <p:nvPr/>
        </p:nvSpPr>
        <p:spPr>
          <a:xfrm>
            <a:off x="6649467" y="3426724"/>
            <a:ext cx="2715409" cy="261446"/>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図８　</a:t>
            </a:r>
            <a:r>
              <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8</a:t>
            </a:r>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11</a:t>
            </a:r>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日の温度推移</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00" name="テキスト ボックス 141"/>
          <p:cNvSpPr txBox="1"/>
          <p:nvPr/>
        </p:nvSpPr>
        <p:spPr>
          <a:xfrm>
            <a:off x="4123028" y="6547654"/>
            <a:ext cx="2383224" cy="310346"/>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図９</a:t>
            </a:r>
            <a:r>
              <a:rPr lang="en-US" alt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Ａモードの温度分布</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01" name="テキスト ボックス 58"/>
          <p:cNvSpPr txBox="1"/>
          <p:nvPr/>
        </p:nvSpPr>
        <p:spPr>
          <a:xfrm>
            <a:off x="350238" y="1323729"/>
            <a:ext cx="6056350" cy="1687665"/>
          </a:xfrm>
          <a:prstGeom prst="rect">
            <a:avLst/>
          </a:prstGeom>
          <a:noFill/>
          <a:ln w="6350">
            <a:noFill/>
          </a:ln>
          <a:effectLst/>
        </p:spPr>
        <p:txBody>
          <a:bodyPr rot="0" spcFirstLastPara="0" vert="horz" wrap="square" lIns="36000" tIns="0" rIns="36000" bIns="0" numCol="1" spcCol="0" rtlCol="0" fromWordArt="0" anchor="t" anchorCtr="0" forceAA="0" compatLnSpc="1">
            <a:prstTxWarp prst="textNoShape">
              <a:avLst/>
            </a:prstTxWarp>
            <a:noAutofit/>
          </a:bodyPr>
          <a:lstStyle/>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8</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月</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11</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日は猛暑日（</a:t>
            </a:r>
            <a:r>
              <a:rPr lang="en-US" altLang="ja-JP" sz="2000" b="1" kern="100" dirty="0">
                <a:solidFill>
                  <a:srgbClr val="0070C0"/>
                </a:solidFill>
                <a:latin typeface="+mn-ea"/>
                <a:ea typeface="+mn-ea"/>
                <a:cs typeface="+mn-lt"/>
              </a:rPr>
              <a:t>35</a:t>
            </a:r>
            <a:r>
              <a:rPr lang="en-US" altLang="ja-JP" sz="2000" b="1" kern="100" dirty="0">
                <a:solidFill>
                  <a:srgbClr val="0070C0"/>
                </a:solidFill>
                <a:latin typeface="Century" panose="02040604050505020304" pitchFamily="18" charset="0"/>
                <a:ea typeface="ＭＳ ゴシック" panose="020B0609070205080204" pitchFamily="49" charset="-128"/>
                <a:cs typeface="+mn-lt"/>
              </a:rPr>
              <a:t>℃</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以上）。パネルのみでは下がり方が鈍い。アリーナ</a:t>
            </a:r>
            <a:r>
              <a:rPr lang="en-US" altLang="ja-JP" sz="2000" b="1" kern="100" dirty="0">
                <a:solidFill>
                  <a:srgbClr val="FF0000"/>
                </a:solidFill>
                <a:latin typeface="+mn-ea"/>
                <a:ea typeface="+mn-ea"/>
                <a:cs typeface="+mn-lt"/>
              </a:rPr>
              <a:t>29</a:t>
            </a:r>
            <a:r>
              <a:rPr lang="ja-JP" altLang="en-US" sz="2000" b="1" kern="100" dirty="0">
                <a:solidFill>
                  <a:srgbClr val="FF0000"/>
                </a:solidFill>
                <a:latin typeface="+mn-ea"/>
                <a:ea typeface="+mn-ea"/>
                <a:cs typeface="+mn-lt"/>
              </a:rPr>
              <a:t>～</a:t>
            </a:r>
            <a:r>
              <a:rPr lang="en-US" altLang="ja-JP" sz="2000" b="1" kern="100" dirty="0">
                <a:solidFill>
                  <a:srgbClr val="FF0000"/>
                </a:solidFill>
                <a:latin typeface="+mn-ea"/>
                <a:ea typeface="+mn-ea"/>
                <a:cs typeface="+mn-lt"/>
              </a:rPr>
              <a:t>30</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3</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階</a:t>
            </a:r>
            <a:r>
              <a:rPr lang="en-US" altLang="ja-JP" sz="2000" b="1" kern="100" dirty="0">
                <a:solidFill>
                  <a:srgbClr val="FF0000"/>
                </a:solidFill>
                <a:latin typeface="+mn-ea"/>
                <a:ea typeface="+mn-ea"/>
                <a:cs typeface="+mn-lt"/>
              </a:rPr>
              <a:t>35</a:t>
            </a:r>
            <a:r>
              <a:rPr lang="en-US" altLang="ja-JP" sz="2000" b="1" kern="100" dirty="0">
                <a:solidFill>
                  <a:srgbClr val="0070C0"/>
                </a:solidFill>
                <a:latin typeface="Century" panose="02040604050505020304" pitchFamily="18" charset="0"/>
                <a:ea typeface="ＭＳ ゴシック" panose="020B0609070205080204" pitchFamily="49" charset="-128"/>
                <a:cs typeface="+mn-lt"/>
              </a:rPr>
              <a:t>℃</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Bef>
                <a:spcPts val="600"/>
              </a:spcBef>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3F</a:t>
            </a:r>
            <a:r>
              <a:rPr lang="ja-JP" altLang="en-US" sz="2000" b="1" kern="100" spc="-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エアコン</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運転で</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2</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階</a:t>
            </a:r>
            <a:r>
              <a:rPr lang="en-US" altLang="ja-JP" sz="2000" b="1" kern="100" dirty="0">
                <a:solidFill>
                  <a:srgbClr val="FF0000"/>
                </a:solidFill>
                <a:latin typeface="+mn-ea"/>
                <a:ea typeface="+mn-ea"/>
                <a:cs typeface="+mn-lt"/>
              </a:rPr>
              <a:t>28</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℃近く、</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3</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階</a:t>
            </a:r>
            <a:r>
              <a:rPr lang="en-US" altLang="ja-JP" sz="2000" b="1" kern="100" dirty="0">
                <a:solidFill>
                  <a:srgbClr val="FF0000"/>
                </a:solidFill>
                <a:latin typeface="+mn-ea"/>
                <a:ea typeface="+mn-ea"/>
                <a:cs typeface="Dubai Light"/>
              </a:rPr>
              <a:t>30</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℃以下に低下。</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Bef>
                <a:spcPts val="600"/>
              </a:spcBef>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b="1" kern="100" spc="-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負荷が大きい時は同時運転が必要（設計時にパネル</a:t>
            </a:r>
            <a:endParaRPr b="1" spc="-100" dirty="0"/>
          </a:p>
          <a:p>
            <a:pPr algn="just">
              <a:lnSpc>
                <a:spcPct val="100000"/>
              </a:lnSpc>
              <a:spcBef>
                <a:spcPts val="0"/>
              </a:spcBef>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の能力不足を想定、3F </a:t>
            </a:r>
            <a:r>
              <a:rPr lang="ja-JP" altLang="en-US" sz="2000" b="1" kern="100" spc="-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エアコンで不足をカバ</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a:t>
            </a:r>
            <a:endParaRPr lang="ja-JP" altLang="en-US" sz="2000" b="1" kern="100" spc="-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Bef>
                <a:spcPts val="600"/>
              </a:spcBef>
              <a:spcAft>
                <a:spcPts val="0"/>
              </a:spcAft>
            </a:pP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1204" name="楕円 7"/>
          <p:cNvSpPr/>
          <p:nvPr/>
        </p:nvSpPr>
        <p:spPr>
          <a:xfrm>
            <a:off x="5252756" y="4704174"/>
            <a:ext cx="373017" cy="3575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6" name="テキスト ボックス 141"/>
          <p:cNvSpPr txBox="1"/>
          <p:nvPr/>
        </p:nvSpPr>
        <p:spPr>
          <a:xfrm>
            <a:off x="6623525" y="6547654"/>
            <a:ext cx="2375389" cy="268854"/>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図10</a:t>
            </a:r>
            <a:r>
              <a:rPr lang="ja-JP" altLang="en-US" sz="1600" kern="100" dirty="0">
                <a:latin typeface="ＭＳ ゴシック" panose="020B0609070205080204" pitchFamily="49" charset="-128"/>
                <a:ea typeface="ＭＳ ゴシック" panose="020B0609070205080204" pitchFamily="49" charset="-128"/>
                <a:cs typeface="Times New Roman" panose="02020603050405020304" pitchFamily="18" charset="0"/>
              </a:rPr>
              <a:t> Ｂ</a:t>
            </a:r>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モードの温度分布</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07" name="テキスト ボックス 58"/>
          <p:cNvSpPr txBox="1"/>
          <p:nvPr/>
        </p:nvSpPr>
        <p:spPr>
          <a:xfrm>
            <a:off x="324452" y="3637975"/>
            <a:ext cx="6299074" cy="1066199"/>
          </a:xfrm>
          <a:prstGeom prst="rect">
            <a:avLst/>
          </a:prstGeom>
          <a:noFill/>
          <a:ln w="6350">
            <a:noFill/>
          </a:ln>
          <a:effectLst/>
        </p:spPr>
        <p:txBody>
          <a:bodyPr rot="0" spcFirstLastPara="0" vert="horz" wrap="square" lIns="36000" tIns="0" rIns="36000" bIns="0" numCol="1" spcCol="0" rtlCol="0" fromWordArt="0" anchor="t" anchorCtr="0" forceAA="0" compatLnSpc="1">
            <a:prstTxWarp prst="textNoShape">
              <a:avLst/>
            </a:prstTxWarp>
            <a:noAutofit/>
          </a:bodyPr>
          <a:lstStyle/>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P5</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が高温、隅角部が低温。パネルとの距離を反映。</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Bef>
                <a:spcPts val="600"/>
              </a:spcBef>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B</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モードでは、エアコン冷風によ</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ct val="100000"/>
              </a:lnSpc>
              <a:spcBef>
                <a:spcPts val="0"/>
              </a:spcBef>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り、東西差縮小、南北差拡大</a:t>
            </a:r>
          </a:p>
        </p:txBody>
      </p:sp>
      <p:sp>
        <p:nvSpPr>
          <p:cNvPr id="1208" name="テキスト ボックス 58"/>
          <p:cNvSpPr txBox="1"/>
          <p:nvPr/>
        </p:nvSpPr>
        <p:spPr>
          <a:xfrm>
            <a:off x="324452" y="4758922"/>
            <a:ext cx="3594293" cy="1644456"/>
          </a:xfrm>
          <a:prstGeom prst="rect">
            <a:avLst/>
          </a:prstGeom>
          <a:noFill/>
          <a:ln w="6350">
            <a:noFill/>
          </a:ln>
          <a:effectLst/>
        </p:spPr>
        <p:txBody>
          <a:bodyPr rot="0" spcFirstLastPara="0" vert="horz" wrap="square" lIns="36000" tIns="0" rIns="36000" bIns="0" numCol="1" spcCol="0" rtlCol="0" fromWordArt="0" anchor="t" anchorCtr="0" forceAA="0" compatLnSpc="1">
            <a:prstTxWarp prst="textNoShape">
              <a:avLst/>
            </a:prstTxWarp>
            <a:noAutofit/>
          </a:bodyPr>
          <a:lstStyle/>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両モードとも最大温度差</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1.5℃</a:t>
            </a:r>
          </a:p>
          <a:p>
            <a:pPr algn="just">
              <a:spcBef>
                <a:spcPts val="1200"/>
              </a:spcBef>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C</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D</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モードは温度差が小さい</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最大温度差 </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C</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0.8℃,</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D</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0.5</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a:t>
            </a:r>
          </a:p>
          <a:p>
            <a:pPr algn="just">
              <a:spcBef>
                <a:spcPts val="600"/>
              </a:spcBef>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C</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；エアコン冷気の自然降下</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D</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；南半分へ冷気移動、低負荷</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1209" name="楕円 31"/>
          <p:cNvSpPr/>
          <p:nvPr/>
        </p:nvSpPr>
        <p:spPr>
          <a:xfrm>
            <a:off x="5782228" y="5336089"/>
            <a:ext cx="373017" cy="357550"/>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0" name="楕円 32"/>
          <p:cNvSpPr/>
          <p:nvPr/>
        </p:nvSpPr>
        <p:spPr>
          <a:xfrm>
            <a:off x="6033920" y="5095668"/>
            <a:ext cx="373017" cy="357550"/>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1" name="楕円 33"/>
          <p:cNvSpPr/>
          <p:nvPr/>
        </p:nvSpPr>
        <p:spPr>
          <a:xfrm>
            <a:off x="4825500" y="4859603"/>
            <a:ext cx="373017" cy="357550"/>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2" name="楕円 34"/>
          <p:cNvSpPr/>
          <p:nvPr/>
        </p:nvSpPr>
        <p:spPr>
          <a:xfrm>
            <a:off x="4577585" y="5061021"/>
            <a:ext cx="373017" cy="357550"/>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3" name="矢印: 右 18"/>
          <p:cNvSpPr/>
          <p:nvPr/>
        </p:nvSpPr>
        <p:spPr>
          <a:xfrm rot="1597927">
            <a:off x="5481064" y="4752270"/>
            <a:ext cx="742640" cy="1259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4" name="矢印: 右 35"/>
          <p:cNvSpPr/>
          <p:nvPr/>
        </p:nvSpPr>
        <p:spPr>
          <a:xfrm rot="9706401">
            <a:off x="4777991" y="4679914"/>
            <a:ext cx="583713" cy="1543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5" name="矢印: 右 36"/>
          <p:cNvSpPr/>
          <p:nvPr/>
        </p:nvSpPr>
        <p:spPr>
          <a:xfrm rot="6799319">
            <a:off x="5082430" y="4806163"/>
            <a:ext cx="459837" cy="175131"/>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6" name="矢印: 右 37"/>
          <p:cNvSpPr/>
          <p:nvPr/>
        </p:nvSpPr>
        <p:spPr>
          <a:xfrm rot="2540328">
            <a:off x="5431807" y="4700902"/>
            <a:ext cx="252000" cy="144000"/>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7" name="矢印: 右 39"/>
          <p:cNvSpPr/>
          <p:nvPr/>
        </p:nvSpPr>
        <p:spPr>
          <a:xfrm rot="2108252">
            <a:off x="7973308" y="4927357"/>
            <a:ext cx="742640" cy="1259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8" name="矢印: 右 40"/>
          <p:cNvSpPr/>
          <p:nvPr/>
        </p:nvSpPr>
        <p:spPr>
          <a:xfrm rot="8939892">
            <a:off x="7270235" y="4855001"/>
            <a:ext cx="583713" cy="1543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9" name="矢印: 右 41"/>
          <p:cNvSpPr/>
          <p:nvPr/>
        </p:nvSpPr>
        <p:spPr>
          <a:xfrm rot="8012908">
            <a:off x="7548986" y="4948136"/>
            <a:ext cx="390307" cy="180000"/>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0" name="矢印: 右 42"/>
          <p:cNvSpPr/>
          <p:nvPr/>
        </p:nvSpPr>
        <p:spPr>
          <a:xfrm rot="508800">
            <a:off x="7924051" y="4838281"/>
            <a:ext cx="252000" cy="144000"/>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2" name="コンテンツ プレースホルダー 253"/>
          <p:cNvSpPr/>
          <p:nvPr/>
        </p:nvSpPr>
        <p:spPr>
          <a:xfrm>
            <a:off x="53882" y="711646"/>
            <a:ext cx="4711160" cy="41162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a:lnSpc>
                <a:spcPts val="3300"/>
              </a:lnSpc>
              <a:spcBef>
                <a:spcPts val="0"/>
              </a:spcBef>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（１）室温の推移　</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pic>
        <p:nvPicPr>
          <p:cNvPr id="1223" name="図 254"/>
          <p:cNvPicPr>
            <a:picLocks noChangeAspect="1"/>
          </p:cNvPicPr>
          <p:nvPr/>
        </p:nvPicPr>
        <p:blipFill>
          <a:blip r:embed="rId7"/>
          <a:stretch>
            <a:fillRect/>
          </a:stretch>
        </p:blipFill>
        <p:spPr>
          <a:xfrm>
            <a:off x="6489795" y="191912"/>
            <a:ext cx="2542590" cy="3156698"/>
          </a:xfrm>
          <a:prstGeom prst="rect">
            <a:avLst/>
          </a:prstGeom>
          <a:noFill/>
          <a:ln>
            <a:noFill/>
          </a:ln>
        </p:spPr>
      </p:pic>
      <p:sp>
        <p:nvSpPr>
          <p:cNvPr id="1317" name="楕円 188"/>
          <p:cNvSpPr/>
          <p:nvPr/>
        </p:nvSpPr>
        <p:spPr>
          <a:xfrm>
            <a:off x="8157671" y="1064651"/>
            <a:ext cx="655995" cy="513572"/>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3965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23"/>
                                        </p:tgtEl>
                                        <p:attrNameLst>
                                          <p:attrName>style.visibility</p:attrName>
                                        </p:attrNameLst>
                                      </p:cBhvr>
                                      <p:to>
                                        <p:strVal val="visible"/>
                                      </p:to>
                                    </p:set>
                                    <p:animEffect transition="in" filter="wipe(down)">
                                      <p:cBhvr>
                                        <p:cTn id="7" dur="500"/>
                                        <p:tgtEl>
                                          <p:spTgt spid="12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99"/>
                                        </p:tgtEl>
                                        <p:attrNameLst>
                                          <p:attrName>style.visibility</p:attrName>
                                        </p:attrNameLst>
                                      </p:cBhvr>
                                      <p:to>
                                        <p:strVal val="visible"/>
                                      </p:to>
                                    </p:set>
                                    <p:animEffect transition="in" filter="barn(inVertical)">
                                      <p:cBhvr>
                                        <p:cTn id="10" dur="500"/>
                                        <p:tgtEl>
                                          <p:spTgt spid="1199"/>
                                        </p:tgtEl>
                                      </p:cBhvr>
                                    </p:animEffect>
                                  </p:childTnLst>
                                </p:cTn>
                              </p:par>
                              <p:par>
                                <p:cTn id="11" presetID="22" presetClass="entr" presetSubtype="1" fill="hold" nodeType="withEffect">
                                  <p:stCondLst>
                                    <p:cond delay="0"/>
                                  </p:stCondLst>
                                  <p:childTnLst>
                                    <p:set>
                                      <p:cBhvr>
                                        <p:cTn id="12" dur="1" fill="hold">
                                          <p:stCondLst>
                                            <p:cond delay="0"/>
                                          </p:stCondLst>
                                        </p:cTn>
                                        <p:tgtEl>
                                          <p:spTgt spid="1201">
                                            <p:txEl>
                                              <p:pRg st="0" end="0"/>
                                            </p:txEl>
                                          </p:spTgt>
                                        </p:tgtEl>
                                        <p:attrNameLst>
                                          <p:attrName>style.visibility</p:attrName>
                                        </p:attrNameLst>
                                      </p:cBhvr>
                                      <p:to>
                                        <p:strVal val="visible"/>
                                      </p:to>
                                    </p:set>
                                    <p:animEffect transition="in" filter="wipe(up)">
                                      <p:cBhvr>
                                        <p:cTn id="13" dur="500"/>
                                        <p:tgtEl>
                                          <p:spTgt spid="120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1201">
                                            <p:txEl>
                                              <p:pRg st="1" end="1"/>
                                            </p:txEl>
                                          </p:spTgt>
                                        </p:tgtEl>
                                        <p:attrNameLst>
                                          <p:attrName>style.visibility</p:attrName>
                                        </p:attrNameLst>
                                      </p:cBhvr>
                                      <p:to>
                                        <p:strVal val="visible"/>
                                      </p:to>
                                    </p:set>
                                    <p:animEffect transition="in" filter="wipe(left)">
                                      <p:cBhvr>
                                        <p:cTn id="18" dur="500"/>
                                        <p:tgtEl>
                                          <p:spTgt spid="1201">
                                            <p:txEl>
                                              <p:pRg st="1" end="1"/>
                                            </p:txEl>
                                          </p:spTgt>
                                        </p:tgtEl>
                                      </p:cBhvr>
                                    </p:animEffect>
                                  </p:childTnLst>
                                </p:cTn>
                              </p:par>
                              <p:par>
                                <p:cTn id="19" presetID="53" presetClass="entr" presetSubtype="16" fill="hold" grpId="1" nodeType="withEffect">
                                  <p:stCondLst>
                                    <p:cond delay="0"/>
                                  </p:stCondLst>
                                  <p:childTnLst>
                                    <p:set>
                                      <p:cBhvr>
                                        <p:cTn id="20" dur="1" fill="hold">
                                          <p:stCondLst>
                                            <p:cond delay="0"/>
                                          </p:stCondLst>
                                        </p:cTn>
                                        <p:tgtEl>
                                          <p:spTgt spid="1317"/>
                                        </p:tgtEl>
                                        <p:attrNameLst>
                                          <p:attrName>style.visibility</p:attrName>
                                        </p:attrNameLst>
                                      </p:cBhvr>
                                      <p:to>
                                        <p:strVal val="visible"/>
                                      </p:to>
                                    </p:set>
                                    <p:anim calcmode="lin" valueType="num">
                                      <p:cBhvr>
                                        <p:cTn id="21" dur="500" fill="hold"/>
                                        <p:tgtEl>
                                          <p:spTgt spid="1317"/>
                                        </p:tgtEl>
                                        <p:attrNameLst>
                                          <p:attrName>ppt_w</p:attrName>
                                        </p:attrNameLst>
                                      </p:cBhvr>
                                      <p:tavLst>
                                        <p:tav tm="0">
                                          <p:val>
                                            <p:fltVal val="0"/>
                                          </p:val>
                                        </p:tav>
                                        <p:tav tm="100000">
                                          <p:val>
                                            <p:strVal val="#ppt_w"/>
                                          </p:val>
                                        </p:tav>
                                      </p:tavLst>
                                    </p:anim>
                                    <p:anim calcmode="lin" valueType="num">
                                      <p:cBhvr>
                                        <p:cTn id="22" dur="500" fill="hold"/>
                                        <p:tgtEl>
                                          <p:spTgt spid="1317"/>
                                        </p:tgtEl>
                                        <p:attrNameLst>
                                          <p:attrName>ppt_h</p:attrName>
                                        </p:attrNameLst>
                                      </p:cBhvr>
                                      <p:tavLst>
                                        <p:tav tm="0">
                                          <p:val>
                                            <p:fltVal val="0"/>
                                          </p:val>
                                        </p:tav>
                                        <p:tav tm="100000">
                                          <p:val>
                                            <p:strVal val="#ppt_h"/>
                                          </p:val>
                                        </p:tav>
                                      </p:tavLst>
                                    </p:anim>
                                    <p:animEffect transition="in" filter="fade">
                                      <p:cBhvr>
                                        <p:cTn id="23" dur="500"/>
                                        <p:tgtEl>
                                          <p:spTgt spid="131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201">
                                            <p:txEl>
                                              <p:pRg st="2" end="2"/>
                                            </p:txEl>
                                          </p:spTgt>
                                        </p:tgtEl>
                                        <p:attrNameLst>
                                          <p:attrName>style.visibility</p:attrName>
                                        </p:attrNameLst>
                                      </p:cBhvr>
                                      <p:to>
                                        <p:strVal val="visible"/>
                                      </p:to>
                                    </p:set>
                                    <p:animEffect transition="in" filter="wipe(left)">
                                      <p:cBhvr>
                                        <p:cTn id="28" dur="500"/>
                                        <p:tgtEl>
                                          <p:spTgt spid="1201">
                                            <p:txEl>
                                              <p:pRg st="2" end="2"/>
                                            </p:txEl>
                                          </p:spTgt>
                                        </p:tgtEl>
                                      </p:cBhvr>
                                    </p:animEffect>
                                  </p:childTnLst>
                                </p:cTn>
                              </p:par>
                              <p:par>
                                <p:cTn id="29" presetID="22" presetClass="entr" presetSubtype="8" fill="hold" nodeType="withEffect">
                                  <p:stCondLst>
                                    <p:cond delay="0"/>
                                  </p:stCondLst>
                                  <p:childTnLst>
                                    <p:set>
                                      <p:cBhvr>
                                        <p:cTn id="30" dur="1" fill="hold">
                                          <p:stCondLst>
                                            <p:cond delay="0"/>
                                          </p:stCondLst>
                                        </p:cTn>
                                        <p:tgtEl>
                                          <p:spTgt spid="1201">
                                            <p:txEl>
                                              <p:pRg st="3" end="3"/>
                                            </p:txEl>
                                          </p:spTgt>
                                        </p:tgtEl>
                                        <p:attrNameLst>
                                          <p:attrName>style.visibility</p:attrName>
                                        </p:attrNameLst>
                                      </p:cBhvr>
                                      <p:to>
                                        <p:strVal val="visible"/>
                                      </p:to>
                                    </p:set>
                                    <p:animEffect transition="in" filter="wipe(left)">
                                      <p:cBhvr>
                                        <p:cTn id="31" dur="500"/>
                                        <p:tgtEl>
                                          <p:spTgt spid="1201">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207">
                                            <p:txEl>
                                              <p:pRg st="0" end="0"/>
                                            </p:txEl>
                                          </p:spTgt>
                                        </p:tgtEl>
                                        <p:attrNameLst>
                                          <p:attrName>style.visibility</p:attrName>
                                        </p:attrNameLst>
                                      </p:cBhvr>
                                      <p:to>
                                        <p:strVal val="visible"/>
                                      </p:to>
                                    </p:set>
                                    <p:animEffect transition="in" filter="wipe(down)">
                                      <p:cBhvr>
                                        <p:cTn id="36" dur="500"/>
                                        <p:tgtEl>
                                          <p:spTgt spid="1207">
                                            <p:txEl>
                                              <p:pRg st="0" end="0"/>
                                            </p:txEl>
                                          </p:spTgt>
                                        </p:tgtEl>
                                      </p:cBhvr>
                                    </p:animEffect>
                                  </p:childTnLst>
                                </p:cTn>
                              </p:par>
                              <p:par>
                                <p:cTn id="37" presetID="22" presetClass="entr" presetSubtype="4" fill="hold" nodeType="withEffect">
                                  <p:stCondLst>
                                    <p:cond delay="0"/>
                                  </p:stCondLst>
                                  <p:childTnLst>
                                    <p:set>
                                      <p:cBhvr>
                                        <p:cTn id="38" dur="1" fill="hold">
                                          <p:stCondLst>
                                            <p:cond delay="0"/>
                                          </p:stCondLst>
                                        </p:cTn>
                                        <p:tgtEl>
                                          <p:spTgt spid="1194"/>
                                        </p:tgtEl>
                                        <p:attrNameLst>
                                          <p:attrName>style.visibility</p:attrName>
                                        </p:attrNameLst>
                                      </p:cBhvr>
                                      <p:to>
                                        <p:strVal val="visible"/>
                                      </p:to>
                                    </p:set>
                                    <p:animEffect transition="in" filter="wipe(down)">
                                      <p:cBhvr>
                                        <p:cTn id="39" dur="500"/>
                                        <p:tgtEl>
                                          <p:spTgt spid="1194"/>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200"/>
                                        </p:tgtEl>
                                        <p:attrNameLst>
                                          <p:attrName>style.visibility</p:attrName>
                                        </p:attrNameLst>
                                      </p:cBhvr>
                                      <p:to>
                                        <p:strVal val="visible"/>
                                      </p:to>
                                    </p:set>
                                    <p:animEffect transition="in" filter="barn(inVertical)">
                                      <p:cBhvr>
                                        <p:cTn id="42" dur="500"/>
                                        <p:tgtEl>
                                          <p:spTgt spid="1200"/>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1204"/>
                                        </p:tgtEl>
                                        <p:attrNameLst>
                                          <p:attrName>style.visibility</p:attrName>
                                        </p:attrNameLst>
                                      </p:cBhvr>
                                      <p:to>
                                        <p:strVal val="visible"/>
                                      </p:to>
                                    </p:set>
                                    <p:anim calcmode="lin" valueType="num">
                                      <p:cBhvr>
                                        <p:cTn id="47" dur="500" fill="hold"/>
                                        <p:tgtEl>
                                          <p:spTgt spid="1204"/>
                                        </p:tgtEl>
                                        <p:attrNameLst>
                                          <p:attrName>ppt_w</p:attrName>
                                        </p:attrNameLst>
                                      </p:cBhvr>
                                      <p:tavLst>
                                        <p:tav tm="0">
                                          <p:val>
                                            <p:fltVal val="0"/>
                                          </p:val>
                                        </p:tav>
                                        <p:tav tm="100000">
                                          <p:val>
                                            <p:strVal val="#ppt_w"/>
                                          </p:val>
                                        </p:tav>
                                      </p:tavLst>
                                    </p:anim>
                                    <p:anim calcmode="lin" valueType="num">
                                      <p:cBhvr>
                                        <p:cTn id="48" dur="500" fill="hold"/>
                                        <p:tgtEl>
                                          <p:spTgt spid="1204"/>
                                        </p:tgtEl>
                                        <p:attrNameLst>
                                          <p:attrName>ppt_h</p:attrName>
                                        </p:attrNameLst>
                                      </p:cBhvr>
                                      <p:tavLst>
                                        <p:tav tm="0">
                                          <p:val>
                                            <p:fltVal val="0"/>
                                          </p:val>
                                        </p:tav>
                                        <p:tav tm="100000">
                                          <p:val>
                                            <p:strVal val="#ppt_h"/>
                                          </p:val>
                                        </p:tav>
                                      </p:tavLst>
                                    </p:anim>
                                    <p:animEffect transition="in" filter="fade">
                                      <p:cBhvr>
                                        <p:cTn id="49" dur="500"/>
                                        <p:tgtEl>
                                          <p:spTgt spid="1204"/>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209"/>
                                        </p:tgtEl>
                                        <p:attrNameLst>
                                          <p:attrName>style.visibility</p:attrName>
                                        </p:attrNameLst>
                                      </p:cBhvr>
                                      <p:to>
                                        <p:strVal val="visible"/>
                                      </p:to>
                                    </p:set>
                                    <p:anim calcmode="lin" valueType="num">
                                      <p:cBhvr>
                                        <p:cTn id="52" dur="500" fill="hold"/>
                                        <p:tgtEl>
                                          <p:spTgt spid="1209"/>
                                        </p:tgtEl>
                                        <p:attrNameLst>
                                          <p:attrName>ppt_w</p:attrName>
                                        </p:attrNameLst>
                                      </p:cBhvr>
                                      <p:tavLst>
                                        <p:tav tm="0">
                                          <p:val>
                                            <p:fltVal val="0"/>
                                          </p:val>
                                        </p:tav>
                                        <p:tav tm="100000">
                                          <p:val>
                                            <p:strVal val="#ppt_w"/>
                                          </p:val>
                                        </p:tav>
                                      </p:tavLst>
                                    </p:anim>
                                    <p:anim calcmode="lin" valueType="num">
                                      <p:cBhvr>
                                        <p:cTn id="53" dur="500" fill="hold"/>
                                        <p:tgtEl>
                                          <p:spTgt spid="1209"/>
                                        </p:tgtEl>
                                        <p:attrNameLst>
                                          <p:attrName>ppt_h</p:attrName>
                                        </p:attrNameLst>
                                      </p:cBhvr>
                                      <p:tavLst>
                                        <p:tav tm="0">
                                          <p:val>
                                            <p:fltVal val="0"/>
                                          </p:val>
                                        </p:tav>
                                        <p:tav tm="100000">
                                          <p:val>
                                            <p:strVal val="#ppt_h"/>
                                          </p:val>
                                        </p:tav>
                                      </p:tavLst>
                                    </p:anim>
                                    <p:animEffect transition="in" filter="fade">
                                      <p:cBhvr>
                                        <p:cTn id="54" dur="500"/>
                                        <p:tgtEl>
                                          <p:spTgt spid="120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210"/>
                                        </p:tgtEl>
                                        <p:attrNameLst>
                                          <p:attrName>style.visibility</p:attrName>
                                        </p:attrNameLst>
                                      </p:cBhvr>
                                      <p:to>
                                        <p:strVal val="visible"/>
                                      </p:to>
                                    </p:set>
                                    <p:anim calcmode="lin" valueType="num">
                                      <p:cBhvr>
                                        <p:cTn id="57" dur="500" fill="hold"/>
                                        <p:tgtEl>
                                          <p:spTgt spid="1210"/>
                                        </p:tgtEl>
                                        <p:attrNameLst>
                                          <p:attrName>ppt_w</p:attrName>
                                        </p:attrNameLst>
                                      </p:cBhvr>
                                      <p:tavLst>
                                        <p:tav tm="0">
                                          <p:val>
                                            <p:fltVal val="0"/>
                                          </p:val>
                                        </p:tav>
                                        <p:tav tm="100000">
                                          <p:val>
                                            <p:strVal val="#ppt_w"/>
                                          </p:val>
                                        </p:tav>
                                      </p:tavLst>
                                    </p:anim>
                                    <p:anim calcmode="lin" valueType="num">
                                      <p:cBhvr>
                                        <p:cTn id="58" dur="500" fill="hold"/>
                                        <p:tgtEl>
                                          <p:spTgt spid="1210"/>
                                        </p:tgtEl>
                                        <p:attrNameLst>
                                          <p:attrName>ppt_h</p:attrName>
                                        </p:attrNameLst>
                                      </p:cBhvr>
                                      <p:tavLst>
                                        <p:tav tm="0">
                                          <p:val>
                                            <p:fltVal val="0"/>
                                          </p:val>
                                        </p:tav>
                                        <p:tav tm="100000">
                                          <p:val>
                                            <p:strVal val="#ppt_h"/>
                                          </p:val>
                                        </p:tav>
                                      </p:tavLst>
                                    </p:anim>
                                    <p:animEffect transition="in" filter="fade">
                                      <p:cBhvr>
                                        <p:cTn id="59" dur="500"/>
                                        <p:tgtEl>
                                          <p:spTgt spid="1210"/>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211"/>
                                        </p:tgtEl>
                                        <p:attrNameLst>
                                          <p:attrName>style.visibility</p:attrName>
                                        </p:attrNameLst>
                                      </p:cBhvr>
                                      <p:to>
                                        <p:strVal val="visible"/>
                                      </p:to>
                                    </p:set>
                                    <p:anim calcmode="lin" valueType="num">
                                      <p:cBhvr>
                                        <p:cTn id="62" dur="500" fill="hold"/>
                                        <p:tgtEl>
                                          <p:spTgt spid="1211"/>
                                        </p:tgtEl>
                                        <p:attrNameLst>
                                          <p:attrName>ppt_w</p:attrName>
                                        </p:attrNameLst>
                                      </p:cBhvr>
                                      <p:tavLst>
                                        <p:tav tm="0">
                                          <p:val>
                                            <p:fltVal val="0"/>
                                          </p:val>
                                        </p:tav>
                                        <p:tav tm="100000">
                                          <p:val>
                                            <p:strVal val="#ppt_w"/>
                                          </p:val>
                                        </p:tav>
                                      </p:tavLst>
                                    </p:anim>
                                    <p:anim calcmode="lin" valueType="num">
                                      <p:cBhvr>
                                        <p:cTn id="63" dur="500" fill="hold"/>
                                        <p:tgtEl>
                                          <p:spTgt spid="1211"/>
                                        </p:tgtEl>
                                        <p:attrNameLst>
                                          <p:attrName>ppt_h</p:attrName>
                                        </p:attrNameLst>
                                      </p:cBhvr>
                                      <p:tavLst>
                                        <p:tav tm="0">
                                          <p:val>
                                            <p:fltVal val="0"/>
                                          </p:val>
                                        </p:tav>
                                        <p:tav tm="100000">
                                          <p:val>
                                            <p:strVal val="#ppt_h"/>
                                          </p:val>
                                        </p:tav>
                                      </p:tavLst>
                                    </p:anim>
                                    <p:animEffect transition="in" filter="fade">
                                      <p:cBhvr>
                                        <p:cTn id="64" dur="500"/>
                                        <p:tgtEl>
                                          <p:spTgt spid="1211"/>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212"/>
                                        </p:tgtEl>
                                        <p:attrNameLst>
                                          <p:attrName>style.visibility</p:attrName>
                                        </p:attrNameLst>
                                      </p:cBhvr>
                                      <p:to>
                                        <p:strVal val="visible"/>
                                      </p:to>
                                    </p:set>
                                    <p:anim calcmode="lin" valueType="num">
                                      <p:cBhvr>
                                        <p:cTn id="67" dur="500" fill="hold"/>
                                        <p:tgtEl>
                                          <p:spTgt spid="1212"/>
                                        </p:tgtEl>
                                        <p:attrNameLst>
                                          <p:attrName>ppt_w</p:attrName>
                                        </p:attrNameLst>
                                      </p:cBhvr>
                                      <p:tavLst>
                                        <p:tav tm="0">
                                          <p:val>
                                            <p:fltVal val="0"/>
                                          </p:val>
                                        </p:tav>
                                        <p:tav tm="100000">
                                          <p:val>
                                            <p:strVal val="#ppt_w"/>
                                          </p:val>
                                        </p:tav>
                                      </p:tavLst>
                                    </p:anim>
                                    <p:anim calcmode="lin" valueType="num">
                                      <p:cBhvr>
                                        <p:cTn id="68" dur="500" fill="hold"/>
                                        <p:tgtEl>
                                          <p:spTgt spid="1212"/>
                                        </p:tgtEl>
                                        <p:attrNameLst>
                                          <p:attrName>ppt_h</p:attrName>
                                        </p:attrNameLst>
                                      </p:cBhvr>
                                      <p:tavLst>
                                        <p:tav tm="0">
                                          <p:val>
                                            <p:fltVal val="0"/>
                                          </p:val>
                                        </p:tav>
                                        <p:tav tm="100000">
                                          <p:val>
                                            <p:strVal val="#ppt_h"/>
                                          </p:val>
                                        </p:tav>
                                      </p:tavLst>
                                    </p:anim>
                                    <p:animEffect transition="in" filter="fade">
                                      <p:cBhvr>
                                        <p:cTn id="69" dur="500"/>
                                        <p:tgtEl>
                                          <p:spTgt spid="1212"/>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2" fill="hold" grpId="0" nodeType="clickEffect">
                                  <p:stCondLst>
                                    <p:cond delay="0"/>
                                  </p:stCondLst>
                                  <p:childTnLst>
                                    <p:set>
                                      <p:cBhvr>
                                        <p:cTn id="73" dur="1" fill="hold">
                                          <p:stCondLst>
                                            <p:cond delay="0"/>
                                          </p:stCondLst>
                                        </p:cTn>
                                        <p:tgtEl>
                                          <p:spTgt spid="1214"/>
                                        </p:tgtEl>
                                        <p:attrNameLst>
                                          <p:attrName>style.visibility</p:attrName>
                                        </p:attrNameLst>
                                      </p:cBhvr>
                                      <p:to>
                                        <p:strVal val="visible"/>
                                      </p:to>
                                    </p:set>
                                    <p:animEffect transition="in" filter="wipe(right)">
                                      <p:cBhvr>
                                        <p:cTn id="74" dur="500"/>
                                        <p:tgtEl>
                                          <p:spTgt spid="1214"/>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1213"/>
                                        </p:tgtEl>
                                        <p:attrNameLst>
                                          <p:attrName>style.visibility</p:attrName>
                                        </p:attrNameLst>
                                      </p:cBhvr>
                                      <p:to>
                                        <p:strVal val="visible"/>
                                      </p:to>
                                    </p:set>
                                    <p:animEffect transition="in" filter="wipe(left)">
                                      <p:cBhvr>
                                        <p:cTn id="77" dur="500"/>
                                        <p:tgtEl>
                                          <p:spTgt spid="121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1216"/>
                                        </p:tgtEl>
                                        <p:attrNameLst>
                                          <p:attrName>style.visibility</p:attrName>
                                        </p:attrNameLst>
                                      </p:cBhvr>
                                      <p:to>
                                        <p:strVal val="visible"/>
                                      </p:to>
                                    </p:set>
                                    <p:animEffect transition="in" filter="wipe(left)">
                                      <p:cBhvr>
                                        <p:cTn id="82" dur="500"/>
                                        <p:tgtEl>
                                          <p:spTgt spid="1216"/>
                                        </p:tgtEl>
                                      </p:cBhvr>
                                    </p:animEffect>
                                  </p:childTnLst>
                                </p:cTn>
                              </p:par>
                              <p:par>
                                <p:cTn id="83" presetID="22" presetClass="entr" presetSubtype="1" fill="hold" grpId="0" nodeType="withEffect">
                                  <p:stCondLst>
                                    <p:cond delay="0"/>
                                  </p:stCondLst>
                                  <p:childTnLst>
                                    <p:set>
                                      <p:cBhvr>
                                        <p:cTn id="84" dur="1" fill="hold">
                                          <p:stCondLst>
                                            <p:cond delay="0"/>
                                          </p:stCondLst>
                                        </p:cTn>
                                        <p:tgtEl>
                                          <p:spTgt spid="1215"/>
                                        </p:tgtEl>
                                        <p:attrNameLst>
                                          <p:attrName>style.visibility</p:attrName>
                                        </p:attrNameLst>
                                      </p:cBhvr>
                                      <p:to>
                                        <p:strVal val="visible"/>
                                      </p:to>
                                    </p:set>
                                    <p:animEffect transition="in" filter="wipe(up)">
                                      <p:cBhvr>
                                        <p:cTn id="85" dur="500"/>
                                        <p:tgtEl>
                                          <p:spTgt spid="1215"/>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1" fill="hold" nodeType="clickEffect">
                                  <p:stCondLst>
                                    <p:cond delay="0"/>
                                  </p:stCondLst>
                                  <p:childTnLst>
                                    <p:set>
                                      <p:cBhvr>
                                        <p:cTn id="89" dur="1" fill="hold">
                                          <p:stCondLst>
                                            <p:cond delay="0"/>
                                          </p:stCondLst>
                                        </p:cTn>
                                        <p:tgtEl>
                                          <p:spTgt spid="1207">
                                            <p:txEl>
                                              <p:pRg st="1" end="1"/>
                                            </p:txEl>
                                          </p:spTgt>
                                        </p:tgtEl>
                                        <p:attrNameLst>
                                          <p:attrName>style.visibility</p:attrName>
                                        </p:attrNameLst>
                                      </p:cBhvr>
                                      <p:to>
                                        <p:strVal val="visible"/>
                                      </p:to>
                                    </p:set>
                                    <p:animEffect transition="in" filter="wipe(up)">
                                      <p:cBhvr>
                                        <p:cTn id="90" dur="500"/>
                                        <p:tgtEl>
                                          <p:spTgt spid="1207">
                                            <p:txEl>
                                              <p:pRg st="1" end="1"/>
                                            </p:txEl>
                                          </p:spTgt>
                                        </p:tgtEl>
                                      </p:cBhvr>
                                    </p:animEffect>
                                  </p:childTnLst>
                                </p:cTn>
                              </p:par>
                              <p:par>
                                <p:cTn id="91" presetID="22" presetClass="entr" presetSubtype="1" fill="hold" nodeType="withEffect">
                                  <p:stCondLst>
                                    <p:cond delay="0"/>
                                  </p:stCondLst>
                                  <p:childTnLst>
                                    <p:set>
                                      <p:cBhvr>
                                        <p:cTn id="92" dur="1" fill="hold">
                                          <p:stCondLst>
                                            <p:cond delay="0"/>
                                          </p:stCondLst>
                                        </p:cTn>
                                        <p:tgtEl>
                                          <p:spTgt spid="1207">
                                            <p:txEl>
                                              <p:pRg st="2" end="2"/>
                                            </p:txEl>
                                          </p:spTgt>
                                        </p:tgtEl>
                                        <p:attrNameLst>
                                          <p:attrName>style.visibility</p:attrName>
                                        </p:attrNameLst>
                                      </p:cBhvr>
                                      <p:to>
                                        <p:strVal val="visible"/>
                                      </p:to>
                                    </p:set>
                                    <p:animEffect transition="in" filter="wipe(up)">
                                      <p:cBhvr>
                                        <p:cTn id="93" dur="500"/>
                                        <p:tgtEl>
                                          <p:spTgt spid="1207">
                                            <p:txEl>
                                              <p:pRg st="2" end="2"/>
                                            </p:txEl>
                                          </p:spTgt>
                                        </p:tgtEl>
                                      </p:cBhvr>
                                    </p:animEffect>
                                  </p:childTnLst>
                                </p:cTn>
                              </p:par>
                              <p:par>
                                <p:cTn id="94" presetID="22" presetClass="entr" presetSubtype="4" fill="hold" nodeType="withEffect">
                                  <p:stCondLst>
                                    <p:cond delay="0"/>
                                  </p:stCondLst>
                                  <p:childTnLst>
                                    <p:set>
                                      <p:cBhvr>
                                        <p:cTn id="95" dur="1" fill="hold">
                                          <p:stCondLst>
                                            <p:cond delay="0"/>
                                          </p:stCondLst>
                                        </p:cTn>
                                        <p:tgtEl>
                                          <p:spTgt spid="1193"/>
                                        </p:tgtEl>
                                        <p:attrNameLst>
                                          <p:attrName>style.visibility</p:attrName>
                                        </p:attrNameLst>
                                      </p:cBhvr>
                                      <p:to>
                                        <p:strVal val="visible"/>
                                      </p:to>
                                    </p:set>
                                    <p:animEffect transition="in" filter="wipe(down)">
                                      <p:cBhvr>
                                        <p:cTn id="96" dur="500"/>
                                        <p:tgtEl>
                                          <p:spTgt spid="1193"/>
                                        </p:tgtEl>
                                      </p:cBhvr>
                                    </p:animEffect>
                                  </p:childTnLst>
                                </p:cTn>
                              </p:par>
                              <p:par>
                                <p:cTn id="97" presetID="16" presetClass="entr" presetSubtype="21" fill="hold" grpId="0" nodeType="withEffect">
                                  <p:stCondLst>
                                    <p:cond delay="0"/>
                                  </p:stCondLst>
                                  <p:childTnLst>
                                    <p:set>
                                      <p:cBhvr>
                                        <p:cTn id="98" dur="1" fill="hold">
                                          <p:stCondLst>
                                            <p:cond delay="0"/>
                                          </p:stCondLst>
                                        </p:cTn>
                                        <p:tgtEl>
                                          <p:spTgt spid="1206"/>
                                        </p:tgtEl>
                                        <p:attrNameLst>
                                          <p:attrName>style.visibility</p:attrName>
                                        </p:attrNameLst>
                                      </p:cBhvr>
                                      <p:to>
                                        <p:strVal val="visible"/>
                                      </p:to>
                                    </p:set>
                                    <p:animEffect transition="in" filter="barn(inVertical)">
                                      <p:cBhvr>
                                        <p:cTn id="99" dur="500"/>
                                        <p:tgtEl>
                                          <p:spTgt spid="1206"/>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1220"/>
                                        </p:tgtEl>
                                        <p:attrNameLst>
                                          <p:attrName>style.visibility</p:attrName>
                                        </p:attrNameLst>
                                      </p:cBhvr>
                                      <p:to>
                                        <p:strVal val="visible"/>
                                      </p:to>
                                    </p:set>
                                    <p:animEffect transition="in" filter="wipe(left)">
                                      <p:cBhvr>
                                        <p:cTn id="104" dur="500"/>
                                        <p:tgtEl>
                                          <p:spTgt spid="1220"/>
                                        </p:tgtEl>
                                      </p:cBhvr>
                                    </p:animEffect>
                                  </p:childTnLst>
                                </p:cTn>
                              </p:par>
                              <p:par>
                                <p:cTn id="105" presetID="22" presetClass="entr" presetSubtype="2" fill="hold" grpId="0" nodeType="withEffect">
                                  <p:stCondLst>
                                    <p:cond delay="0"/>
                                  </p:stCondLst>
                                  <p:childTnLst>
                                    <p:set>
                                      <p:cBhvr>
                                        <p:cTn id="106" dur="1" fill="hold">
                                          <p:stCondLst>
                                            <p:cond delay="0"/>
                                          </p:stCondLst>
                                        </p:cTn>
                                        <p:tgtEl>
                                          <p:spTgt spid="1219"/>
                                        </p:tgtEl>
                                        <p:attrNameLst>
                                          <p:attrName>style.visibility</p:attrName>
                                        </p:attrNameLst>
                                      </p:cBhvr>
                                      <p:to>
                                        <p:strVal val="visible"/>
                                      </p:to>
                                    </p:set>
                                    <p:animEffect transition="in" filter="wipe(right)">
                                      <p:cBhvr>
                                        <p:cTn id="107" dur="500"/>
                                        <p:tgtEl>
                                          <p:spTgt spid="1219"/>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2" fill="hold" grpId="0" nodeType="clickEffect">
                                  <p:stCondLst>
                                    <p:cond delay="0"/>
                                  </p:stCondLst>
                                  <p:childTnLst>
                                    <p:set>
                                      <p:cBhvr>
                                        <p:cTn id="111" dur="1" fill="hold">
                                          <p:stCondLst>
                                            <p:cond delay="0"/>
                                          </p:stCondLst>
                                        </p:cTn>
                                        <p:tgtEl>
                                          <p:spTgt spid="1218"/>
                                        </p:tgtEl>
                                        <p:attrNameLst>
                                          <p:attrName>style.visibility</p:attrName>
                                        </p:attrNameLst>
                                      </p:cBhvr>
                                      <p:to>
                                        <p:strVal val="visible"/>
                                      </p:to>
                                    </p:set>
                                    <p:animEffect transition="in" filter="wipe(right)">
                                      <p:cBhvr>
                                        <p:cTn id="112" dur="500"/>
                                        <p:tgtEl>
                                          <p:spTgt spid="1218"/>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1217"/>
                                        </p:tgtEl>
                                        <p:attrNameLst>
                                          <p:attrName>style.visibility</p:attrName>
                                        </p:attrNameLst>
                                      </p:cBhvr>
                                      <p:to>
                                        <p:strVal val="visible"/>
                                      </p:to>
                                    </p:set>
                                    <p:animEffect transition="in" filter="wipe(left)">
                                      <p:cBhvr>
                                        <p:cTn id="115" dur="500"/>
                                        <p:tgtEl>
                                          <p:spTgt spid="1217"/>
                                        </p:tgtEl>
                                      </p:cBhvr>
                                    </p:animEffect>
                                  </p:childTnLst>
                                </p:cTn>
                              </p:par>
                              <p:par>
                                <p:cTn id="116" presetID="22" presetClass="entr" presetSubtype="8" fill="hold" nodeType="withEffect">
                                  <p:stCondLst>
                                    <p:cond delay="0"/>
                                  </p:stCondLst>
                                  <p:childTnLst>
                                    <p:set>
                                      <p:cBhvr>
                                        <p:cTn id="117" dur="1" fill="hold">
                                          <p:stCondLst>
                                            <p:cond delay="0"/>
                                          </p:stCondLst>
                                        </p:cTn>
                                        <p:tgtEl>
                                          <p:spTgt spid="1208">
                                            <p:txEl>
                                              <p:pRg st="0" end="0"/>
                                            </p:txEl>
                                          </p:spTgt>
                                        </p:tgtEl>
                                        <p:attrNameLst>
                                          <p:attrName>style.visibility</p:attrName>
                                        </p:attrNameLst>
                                      </p:cBhvr>
                                      <p:to>
                                        <p:strVal val="visible"/>
                                      </p:to>
                                    </p:set>
                                    <p:animEffect transition="in" filter="wipe(left)">
                                      <p:cBhvr>
                                        <p:cTn id="118" dur="500"/>
                                        <p:tgtEl>
                                          <p:spTgt spid="1208">
                                            <p:txEl>
                                              <p:pRg st="0" end="0"/>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childTnLst>
                                    <p:set>
                                      <p:cBhvr>
                                        <p:cTn id="122" dur="1" fill="hold">
                                          <p:stCondLst>
                                            <p:cond delay="0"/>
                                          </p:stCondLst>
                                        </p:cTn>
                                        <p:tgtEl>
                                          <p:spTgt spid="1208">
                                            <p:txEl>
                                              <p:pRg st="1" end="1"/>
                                            </p:txEl>
                                          </p:spTgt>
                                        </p:tgtEl>
                                        <p:attrNameLst>
                                          <p:attrName>style.visibility</p:attrName>
                                        </p:attrNameLst>
                                      </p:cBhvr>
                                      <p:to>
                                        <p:strVal val="visible"/>
                                      </p:to>
                                    </p:set>
                                    <p:animEffect transition="in" filter="wipe(left)">
                                      <p:cBhvr>
                                        <p:cTn id="123" dur="500"/>
                                        <p:tgtEl>
                                          <p:spTgt spid="1208">
                                            <p:txEl>
                                              <p:pRg st="1" end="1"/>
                                            </p:txEl>
                                          </p:spTgt>
                                        </p:tgtEl>
                                      </p:cBhvr>
                                    </p:animEffect>
                                  </p:childTnLst>
                                </p:cTn>
                              </p:par>
                              <p:par>
                                <p:cTn id="124" presetID="22" presetClass="entr" presetSubtype="8" fill="hold" nodeType="withEffect">
                                  <p:stCondLst>
                                    <p:cond delay="0"/>
                                  </p:stCondLst>
                                  <p:childTnLst>
                                    <p:set>
                                      <p:cBhvr>
                                        <p:cTn id="125" dur="1" fill="hold">
                                          <p:stCondLst>
                                            <p:cond delay="0"/>
                                          </p:stCondLst>
                                        </p:cTn>
                                        <p:tgtEl>
                                          <p:spTgt spid="1208">
                                            <p:txEl>
                                              <p:pRg st="2" end="2"/>
                                            </p:txEl>
                                          </p:spTgt>
                                        </p:tgtEl>
                                        <p:attrNameLst>
                                          <p:attrName>style.visibility</p:attrName>
                                        </p:attrNameLst>
                                      </p:cBhvr>
                                      <p:to>
                                        <p:strVal val="visible"/>
                                      </p:to>
                                    </p:set>
                                    <p:animEffect transition="in" filter="wipe(left)">
                                      <p:cBhvr>
                                        <p:cTn id="126" dur="500"/>
                                        <p:tgtEl>
                                          <p:spTgt spid="1208">
                                            <p:txEl>
                                              <p:pRg st="2" end="2"/>
                                            </p:txEl>
                                          </p:spTgt>
                                        </p:tgtEl>
                                      </p:cBhvr>
                                    </p:animEffect>
                                  </p:childTnLst>
                                </p:cTn>
                              </p:par>
                              <p:par>
                                <p:cTn id="127" presetID="22" presetClass="entr" presetSubtype="8" fill="hold" nodeType="withEffect">
                                  <p:stCondLst>
                                    <p:cond delay="0"/>
                                  </p:stCondLst>
                                  <p:childTnLst>
                                    <p:set>
                                      <p:cBhvr>
                                        <p:cTn id="128" dur="1" fill="hold">
                                          <p:stCondLst>
                                            <p:cond delay="0"/>
                                          </p:stCondLst>
                                        </p:cTn>
                                        <p:tgtEl>
                                          <p:spTgt spid="1208">
                                            <p:txEl>
                                              <p:pRg st="3" end="3"/>
                                            </p:txEl>
                                          </p:spTgt>
                                        </p:tgtEl>
                                        <p:attrNameLst>
                                          <p:attrName>style.visibility</p:attrName>
                                        </p:attrNameLst>
                                      </p:cBhvr>
                                      <p:to>
                                        <p:strVal val="visible"/>
                                      </p:to>
                                    </p:set>
                                    <p:animEffect transition="in" filter="wipe(left)">
                                      <p:cBhvr>
                                        <p:cTn id="129" dur="500"/>
                                        <p:tgtEl>
                                          <p:spTgt spid="120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9" grpId="0" animBg="1" autoUpdateAnimBg="0"/>
      <p:bldP spid="1200" grpId="0" autoUpdateAnimBg="0"/>
      <p:bldP spid="1204" grpId="0" animBg="1" autoUpdateAnimBg="0"/>
      <p:bldP spid="1206" grpId="0" autoUpdateAnimBg="0"/>
      <p:bldP spid="1209" grpId="0" animBg="1" autoUpdateAnimBg="0"/>
      <p:bldP spid="1210" grpId="0" animBg="1" autoUpdateAnimBg="0"/>
      <p:bldP spid="1211" grpId="0" animBg="1" autoUpdateAnimBg="0"/>
      <p:bldP spid="1212" grpId="0" animBg="1" autoUpdateAnimBg="0"/>
      <p:bldP spid="1213" grpId="0" animBg="1" autoUpdateAnimBg="0"/>
      <p:bldP spid="1214" grpId="0" animBg="1" autoUpdateAnimBg="0"/>
      <p:bldP spid="1215" grpId="0" animBg="1" autoUpdateAnimBg="0"/>
      <p:bldP spid="1216" grpId="0" animBg="1" autoUpdateAnimBg="0"/>
      <p:bldP spid="1217" grpId="0" animBg="1" autoUpdateAnimBg="0"/>
      <p:bldP spid="1218" grpId="0" animBg="1" autoUpdateAnimBg="0"/>
      <p:bldP spid="1219" grpId="0" animBg="1" autoUpdateAnimBg="0"/>
      <p:bldP spid="1220" grpId="0" animBg="1" autoUpdateAnimBg="0"/>
      <p:bldP spid="1317" grpId="1"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1" name="図 45"/>
          <p:cNvPicPr/>
          <p:nvPr/>
        </p:nvPicPr>
        <p:blipFill>
          <a:blip r:embed="rId4"/>
          <a:stretch>
            <a:fillRect/>
          </a:stretch>
        </p:blipFill>
        <p:spPr>
          <a:xfrm>
            <a:off x="881180" y="2909799"/>
            <a:ext cx="2222098" cy="3131625"/>
          </a:xfrm>
          <a:prstGeom prst="rect">
            <a:avLst/>
          </a:prstGeom>
          <a:noFill/>
          <a:ln>
            <a:noFill/>
          </a:ln>
        </p:spPr>
      </p:pic>
      <p:pic>
        <p:nvPicPr>
          <p:cNvPr id="1229" name="図 43"/>
          <p:cNvPicPr/>
          <p:nvPr/>
        </p:nvPicPr>
        <p:blipFill>
          <a:blip r:embed="rId5"/>
          <a:stretch>
            <a:fillRect/>
          </a:stretch>
        </p:blipFill>
        <p:spPr>
          <a:xfrm>
            <a:off x="3365497" y="2909799"/>
            <a:ext cx="2214323" cy="3137623"/>
          </a:xfrm>
          <a:prstGeom prst="rect">
            <a:avLst/>
          </a:prstGeom>
          <a:noFill/>
          <a:ln>
            <a:noFill/>
          </a:ln>
        </p:spPr>
      </p:pic>
      <p:pic>
        <p:nvPicPr>
          <p:cNvPr id="1230" name="図 44"/>
          <p:cNvPicPr/>
          <p:nvPr/>
        </p:nvPicPr>
        <p:blipFill>
          <a:blip r:embed="rId6"/>
          <a:stretch>
            <a:fillRect/>
          </a:stretch>
        </p:blipFill>
        <p:spPr>
          <a:xfrm>
            <a:off x="5845820" y="2903801"/>
            <a:ext cx="2207845" cy="3124425"/>
          </a:xfrm>
          <a:prstGeom prst="rect">
            <a:avLst/>
          </a:prstGeom>
          <a:noFill/>
          <a:ln>
            <a:noFill/>
          </a:ln>
        </p:spPr>
      </p:pic>
      <p:pic>
        <p:nvPicPr>
          <p:cNvPr id="1232" name="図 8"/>
          <p:cNvPicPr>
            <a:picLocks noChangeAspect="1"/>
          </p:cNvPicPr>
          <p:nvPr/>
        </p:nvPicPr>
        <p:blipFill>
          <a:blip r:embed="rId7"/>
          <a:stretch>
            <a:fillRect/>
          </a:stretch>
        </p:blipFill>
        <p:spPr>
          <a:xfrm>
            <a:off x="0" y="11976"/>
            <a:ext cx="9126696" cy="671359"/>
          </a:xfrm>
          <a:prstGeom prst="rect">
            <a:avLst/>
          </a:prstGeom>
        </p:spPr>
      </p:pic>
      <p:sp>
        <p:nvSpPr>
          <p:cNvPr id="1233" name="タイトル 1"/>
          <p:cNvSpPr>
            <a:spLocks noGrp="1"/>
          </p:cNvSpPr>
          <p:nvPr>
            <p:ph type="title"/>
          </p:nvPr>
        </p:nvSpPr>
        <p:spPr>
          <a:xfrm>
            <a:off x="52220" y="171734"/>
            <a:ext cx="7616199" cy="511601"/>
          </a:xfrm>
        </p:spPr>
        <p:txBody>
          <a:bodyPr anchor="t">
            <a:noAutofit/>
          </a:bodyPr>
          <a:lstStyle/>
          <a:p>
            <a:pPr lvl="0">
              <a:lnSpc>
                <a:spcPts val="3300"/>
              </a:lnSpc>
              <a:spcAft>
                <a:spcPts val="600"/>
              </a:spcAft>
              <a:defRPr/>
            </a:pPr>
            <a:r>
              <a:rPr lang="ja-JP" altLang="en-US" sz="3000" b="1" kern="0" dirty="0">
                <a:solidFill>
                  <a:srgbClr val="C00000"/>
                </a:solidFill>
                <a:latin typeface="游ゴシック Medium" panose="020B0500000000000000" pitchFamily="50" charset="-128"/>
                <a:ea typeface="游ゴシック Medium" panose="020B0500000000000000" pitchFamily="50" charset="-128"/>
                <a:cs typeface="+mn-cs"/>
              </a:rPr>
              <a:t>３．測定結果</a:t>
            </a:r>
            <a:br>
              <a:rPr lang="en-US" altLang="ja-JP" sz="3000" b="1" kern="0" dirty="0">
                <a:solidFill>
                  <a:srgbClr val="C00000"/>
                </a:solidFill>
                <a:latin typeface="游ゴシック Medium" panose="020B0500000000000000" pitchFamily="50" charset="-128"/>
                <a:ea typeface="游ゴシック Medium" panose="020B0500000000000000" pitchFamily="50" charset="-128"/>
                <a:cs typeface="+mn-cs"/>
              </a:rPr>
            </a:br>
            <a:endParaRPr kumimoji="1" lang="ja-JP" altLang="en-US" sz="2800" dirty="0">
              <a:latin typeface="游ゴシック Medium" panose="020B0500000000000000" pitchFamily="50" charset="-128"/>
              <a:ea typeface="游ゴシック Medium" panose="020B0500000000000000" pitchFamily="50" charset="-128"/>
            </a:endParaRPr>
          </a:p>
        </p:txBody>
      </p:sp>
      <p:sp>
        <p:nvSpPr>
          <p:cNvPr id="1234" name="コンテンツ プレースホルダー 2"/>
          <p:cNvSpPr>
            <a:spLocks noGrp="1"/>
          </p:cNvSpPr>
          <p:nvPr>
            <p:ph idx="1"/>
          </p:nvPr>
        </p:nvSpPr>
        <p:spPr>
          <a:xfrm>
            <a:off x="52219" y="711604"/>
            <a:ext cx="3256589" cy="415739"/>
          </a:xfrm>
        </p:spPr>
        <p:txBody>
          <a:bodyPr>
            <a:noAutofit/>
          </a:bodyPr>
          <a:lstStyle/>
          <a:p>
            <a:pPr marL="0" lvl="0" indent="0">
              <a:lnSpc>
                <a:spcPts val="3300"/>
              </a:lnSpc>
              <a:spcBef>
                <a:spcPts val="0"/>
              </a:spcBef>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（３）室温の垂直分布</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
        <p:nvSpPr>
          <p:cNvPr id="1235" name="スライド番号プレースホルダー 6"/>
          <p:cNvSpPr>
            <a:spLocks noGrp="1"/>
          </p:cNvSpPr>
          <p:nvPr>
            <p:ph type="sldNum" sz="quarter" idx="12"/>
          </p:nvPr>
        </p:nvSpPr>
        <p:spPr>
          <a:xfrm>
            <a:off x="94262" y="6506162"/>
            <a:ext cx="295417" cy="310346"/>
          </a:xfrm>
        </p:spPr>
        <p:txBody>
          <a:bodyPr/>
          <a:lstStyle/>
          <a:p>
            <a:fld id="{5219290E-3DC3-454E-9062-54CDFE1E68F5}" type="slidenum">
              <a:rPr kumimoji="1" lang="ja-JP" altLang="en-US" sz="1400" smtClean="0"/>
              <a:t>7</a:t>
            </a:fld>
            <a:endParaRPr kumimoji="1" lang="ja-JP" altLang="en-US" sz="1400" dirty="0"/>
          </a:p>
        </p:txBody>
      </p:sp>
      <p:sp>
        <p:nvSpPr>
          <p:cNvPr id="1236" name="テキスト ボックス 58"/>
          <p:cNvSpPr txBox="1"/>
          <p:nvPr/>
        </p:nvSpPr>
        <p:spPr>
          <a:xfrm>
            <a:off x="247703" y="1221687"/>
            <a:ext cx="8733815" cy="1551492"/>
          </a:xfrm>
          <a:prstGeom prst="rect">
            <a:avLst/>
          </a:prstGeom>
          <a:noFill/>
          <a:ln w="6350">
            <a:noFill/>
          </a:ln>
          <a:effectLst/>
        </p:spPr>
        <p:txBody>
          <a:bodyPr rot="0" spcFirstLastPara="0" vert="horz" wrap="square" lIns="36000" tIns="0" rIns="36000" bIns="0" numCol="1" spcCol="0" rtlCol="0" fromWordArt="0" anchor="t" anchorCtr="0" forceAA="0" compatLnSpc="1">
            <a:prstTxWarp prst="textNoShape">
              <a:avLst/>
            </a:prstTxWarp>
            <a:noAutofit/>
          </a:bodyPr>
          <a:lstStyle/>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・２階放射パネルのみの（１）Aモードでは、居住域で適切な環境形成</a:t>
            </a: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３階には冷気が及ばないため３ｍ以上で高温傾向</a:t>
            </a: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・３階エアコンの併用（Ｂモード）で、２，３階概ね均一な環境形成</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・３階エアコンのみ（Ｃモード）は、最も均一な温度分布</a:t>
            </a:r>
            <a:r>
              <a:rPr lang="ja-JP" altLang="en-US" sz="2000" b="1" kern="100" spc="-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（低負荷時有効）</a:t>
            </a:r>
            <a:endParaRPr lang="en-US" altLang="ja-JP" sz="2000" b="1" kern="100" spc="-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・放射パネル運転で、床近傍（0.05m）が低温傾向</a:t>
            </a:r>
          </a:p>
        </p:txBody>
      </p:sp>
      <p:sp>
        <p:nvSpPr>
          <p:cNvPr id="1237" name="楕円 3"/>
          <p:cNvSpPr/>
          <p:nvPr/>
        </p:nvSpPr>
        <p:spPr>
          <a:xfrm rot="5460000">
            <a:off x="1492776" y="4505159"/>
            <a:ext cx="670025" cy="1484738"/>
          </a:xfrm>
          <a:prstGeom prst="ellipse">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8" name="楕円 5"/>
          <p:cNvSpPr/>
          <p:nvPr/>
        </p:nvSpPr>
        <p:spPr>
          <a:xfrm>
            <a:off x="6687535" y="3162884"/>
            <a:ext cx="424942" cy="2656351"/>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9" name="楕円 4"/>
          <p:cNvSpPr/>
          <p:nvPr/>
        </p:nvSpPr>
        <p:spPr>
          <a:xfrm rot="10860000">
            <a:off x="1729130" y="4032920"/>
            <a:ext cx="668757" cy="1788301"/>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0" name="テキスト ボックス 141"/>
          <p:cNvSpPr txBox="1"/>
          <p:nvPr/>
        </p:nvSpPr>
        <p:spPr>
          <a:xfrm>
            <a:off x="770585" y="6098300"/>
            <a:ext cx="2212389" cy="290666"/>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altLang="en-US" sz="1600" kern="100" dirty="0">
                <a:latin typeface="ＭＳ ゴシック" panose="020B0609070205080204" pitchFamily="49" charset="-128"/>
                <a:ea typeface="ＭＳ ゴシック" panose="020B0609070205080204" pitchFamily="49" charset="-128"/>
                <a:cs typeface="Times New Roman" panose="02020603050405020304" pitchFamily="18" charset="0"/>
              </a:rPr>
              <a:t>（１）Ａ</a:t>
            </a:r>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モードの分布</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41" name="テキスト ボックス 268"/>
          <p:cNvSpPr txBox="1"/>
          <p:nvPr/>
        </p:nvSpPr>
        <p:spPr>
          <a:xfrm>
            <a:off x="2348544" y="6423364"/>
            <a:ext cx="3847077" cy="261061"/>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図11　各モードにおける垂直温度分布</a:t>
            </a:r>
          </a:p>
        </p:txBody>
      </p:sp>
      <p:sp>
        <p:nvSpPr>
          <p:cNvPr id="1242" name="テキスト ボックス 271"/>
          <p:cNvSpPr txBox="1"/>
          <p:nvPr/>
        </p:nvSpPr>
        <p:spPr>
          <a:xfrm>
            <a:off x="3113335" y="6098300"/>
            <a:ext cx="2347194" cy="318735"/>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altLang="en-US" sz="1600" kern="100" dirty="0">
                <a:latin typeface="ＭＳ ゴシック" panose="020B0609070205080204" pitchFamily="49" charset="-128"/>
                <a:ea typeface="ＭＳ ゴシック" panose="020B0609070205080204" pitchFamily="49" charset="-128"/>
                <a:cs typeface="Times New Roman" panose="02020603050405020304" pitchFamily="18" charset="0"/>
              </a:rPr>
              <a:t>（２）Ｂ</a:t>
            </a:r>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モードの分布</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43" name="テキスト ボックス 272"/>
          <p:cNvSpPr txBox="1"/>
          <p:nvPr/>
        </p:nvSpPr>
        <p:spPr>
          <a:xfrm>
            <a:off x="5730370" y="6102885"/>
            <a:ext cx="2347194" cy="318735"/>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altLang="en-US" sz="1600" kern="100" dirty="0">
                <a:latin typeface="ＭＳ ゴシック" panose="020B0609070205080204" pitchFamily="49" charset="-128"/>
                <a:ea typeface="ＭＳ ゴシック" panose="020B0609070205080204" pitchFamily="49" charset="-128"/>
                <a:cs typeface="Times New Roman" panose="02020603050405020304" pitchFamily="18" charset="0"/>
              </a:rPr>
              <a:t>（３）Ｃ</a:t>
            </a:r>
            <a:r>
              <a:rPr lang="ja-JP" altLang="en-US"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モードの分布</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244" name="楕円 273"/>
          <p:cNvSpPr/>
          <p:nvPr/>
        </p:nvSpPr>
        <p:spPr>
          <a:xfrm rot="10860000">
            <a:off x="4215748" y="3311305"/>
            <a:ext cx="668757" cy="2653578"/>
          </a:xfrm>
          <a:prstGeom prst="ellipse">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5" name="楕円 274"/>
          <p:cNvSpPr/>
          <p:nvPr/>
        </p:nvSpPr>
        <p:spPr>
          <a:xfrm rot="5460000">
            <a:off x="3962529" y="4508648"/>
            <a:ext cx="670025" cy="1484738"/>
          </a:xfrm>
          <a:prstGeom prst="ellipse">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8" name="楕円 189"/>
          <p:cNvSpPr/>
          <p:nvPr/>
        </p:nvSpPr>
        <p:spPr>
          <a:xfrm rot="12540000">
            <a:off x="2201984" y="3261155"/>
            <a:ext cx="526278" cy="120366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3965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240"/>
                                        </p:tgtEl>
                                        <p:attrNameLst>
                                          <p:attrName>style.visibility</p:attrName>
                                        </p:attrNameLst>
                                      </p:cBhvr>
                                      <p:to>
                                        <p:strVal val="visible"/>
                                      </p:to>
                                    </p:set>
                                    <p:animEffect transition="in" filter="barn(inVertical)">
                                      <p:cBhvr>
                                        <p:cTn id="7" dur="500"/>
                                        <p:tgtEl>
                                          <p:spTgt spid="124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243"/>
                                        </p:tgtEl>
                                        <p:attrNameLst>
                                          <p:attrName>style.visibility</p:attrName>
                                        </p:attrNameLst>
                                      </p:cBhvr>
                                      <p:to>
                                        <p:strVal val="visible"/>
                                      </p:to>
                                    </p:set>
                                    <p:animEffect transition="in" filter="barn(inVertical)">
                                      <p:cBhvr>
                                        <p:cTn id="10" dur="500"/>
                                        <p:tgtEl>
                                          <p:spTgt spid="124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242"/>
                                        </p:tgtEl>
                                        <p:attrNameLst>
                                          <p:attrName>style.visibility</p:attrName>
                                        </p:attrNameLst>
                                      </p:cBhvr>
                                      <p:to>
                                        <p:strVal val="visible"/>
                                      </p:to>
                                    </p:set>
                                    <p:animEffect transition="in" filter="barn(inVertical)">
                                      <p:cBhvr>
                                        <p:cTn id="13" dur="500"/>
                                        <p:tgtEl>
                                          <p:spTgt spid="124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1236">
                                            <p:txEl>
                                              <p:pRg st="0" end="0"/>
                                            </p:txEl>
                                          </p:spTgt>
                                        </p:tgtEl>
                                        <p:attrNameLst>
                                          <p:attrName>style.visibility</p:attrName>
                                        </p:attrNameLst>
                                      </p:cBhvr>
                                      <p:to>
                                        <p:strVal val="visible"/>
                                      </p:to>
                                    </p:set>
                                    <p:animEffect transition="in" filter="wipe(up)">
                                      <p:cBhvr>
                                        <p:cTn id="18" dur="500"/>
                                        <p:tgtEl>
                                          <p:spTgt spid="1236">
                                            <p:txEl>
                                              <p:pRg st="0" end="0"/>
                                            </p:txEl>
                                          </p:spTgt>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239"/>
                                        </p:tgtEl>
                                        <p:attrNameLst>
                                          <p:attrName>style.visibility</p:attrName>
                                        </p:attrNameLst>
                                      </p:cBhvr>
                                      <p:to>
                                        <p:strVal val="visible"/>
                                      </p:to>
                                    </p:set>
                                    <p:anim calcmode="lin" valueType="num">
                                      <p:cBhvr>
                                        <p:cTn id="21" dur="500" fill="hold"/>
                                        <p:tgtEl>
                                          <p:spTgt spid="1239"/>
                                        </p:tgtEl>
                                        <p:attrNameLst>
                                          <p:attrName>ppt_w</p:attrName>
                                        </p:attrNameLst>
                                      </p:cBhvr>
                                      <p:tavLst>
                                        <p:tav tm="0">
                                          <p:val>
                                            <p:fltVal val="0"/>
                                          </p:val>
                                        </p:tav>
                                        <p:tav tm="100000">
                                          <p:val>
                                            <p:strVal val="#ppt_w"/>
                                          </p:val>
                                        </p:tav>
                                      </p:tavLst>
                                    </p:anim>
                                    <p:anim calcmode="lin" valueType="num">
                                      <p:cBhvr>
                                        <p:cTn id="22" dur="500" fill="hold"/>
                                        <p:tgtEl>
                                          <p:spTgt spid="1239"/>
                                        </p:tgtEl>
                                        <p:attrNameLst>
                                          <p:attrName>ppt_h</p:attrName>
                                        </p:attrNameLst>
                                      </p:cBhvr>
                                      <p:tavLst>
                                        <p:tav tm="0">
                                          <p:val>
                                            <p:fltVal val="0"/>
                                          </p:val>
                                        </p:tav>
                                        <p:tav tm="100000">
                                          <p:val>
                                            <p:strVal val="#ppt_h"/>
                                          </p:val>
                                        </p:tav>
                                      </p:tavLst>
                                    </p:anim>
                                    <p:animEffect transition="in" filter="fade">
                                      <p:cBhvr>
                                        <p:cTn id="23" dur="500"/>
                                        <p:tgtEl>
                                          <p:spTgt spid="123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1236">
                                            <p:txEl>
                                              <p:pRg st="1" end="1"/>
                                            </p:txEl>
                                          </p:spTgt>
                                        </p:tgtEl>
                                        <p:attrNameLst>
                                          <p:attrName>style.visibility</p:attrName>
                                        </p:attrNameLst>
                                      </p:cBhvr>
                                      <p:to>
                                        <p:strVal val="visible"/>
                                      </p:to>
                                    </p:set>
                                    <p:animEffect transition="in" filter="wipe(up)">
                                      <p:cBhvr>
                                        <p:cTn id="28" dur="500"/>
                                        <p:tgtEl>
                                          <p:spTgt spid="1236">
                                            <p:txEl>
                                              <p:pRg st="1" end="1"/>
                                            </p:tx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318"/>
                                        </p:tgtEl>
                                        <p:attrNameLst>
                                          <p:attrName>style.visibility</p:attrName>
                                        </p:attrNameLst>
                                      </p:cBhvr>
                                      <p:to>
                                        <p:strVal val="visible"/>
                                      </p:to>
                                    </p:set>
                                    <p:anim calcmode="lin" valueType="num">
                                      <p:cBhvr>
                                        <p:cTn id="31" dur="500" fill="hold"/>
                                        <p:tgtEl>
                                          <p:spTgt spid="1318"/>
                                        </p:tgtEl>
                                        <p:attrNameLst>
                                          <p:attrName>ppt_w</p:attrName>
                                        </p:attrNameLst>
                                      </p:cBhvr>
                                      <p:tavLst>
                                        <p:tav tm="0">
                                          <p:val>
                                            <p:fltVal val="0"/>
                                          </p:val>
                                        </p:tav>
                                        <p:tav tm="100000">
                                          <p:val>
                                            <p:strVal val="#ppt_w"/>
                                          </p:val>
                                        </p:tav>
                                      </p:tavLst>
                                    </p:anim>
                                    <p:anim calcmode="lin" valueType="num">
                                      <p:cBhvr>
                                        <p:cTn id="32" dur="500" fill="hold"/>
                                        <p:tgtEl>
                                          <p:spTgt spid="1318"/>
                                        </p:tgtEl>
                                        <p:attrNameLst>
                                          <p:attrName>ppt_h</p:attrName>
                                        </p:attrNameLst>
                                      </p:cBhvr>
                                      <p:tavLst>
                                        <p:tav tm="0">
                                          <p:val>
                                            <p:fltVal val="0"/>
                                          </p:val>
                                        </p:tav>
                                        <p:tav tm="100000">
                                          <p:val>
                                            <p:strVal val="#ppt_h"/>
                                          </p:val>
                                        </p:tav>
                                      </p:tavLst>
                                    </p:anim>
                                    <p:animEffect transition="in" filter="fade">
                                      <p:cBhvr>
                                        <p:cTn id="33" dur="500"/>
                                        <p:tgtEl>
                                          <p:spTgt spid="131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1236">
                                            <p:txEl>
                                              <p:pRg st="2" end="2"/>
                                            </p:txEl>
                                          </p:spTgt>
                                        </p:tgtEl>
                                        <p:attrNameLst>
                                          <p:attrName>style.visibility</p:attrName>
                                        </p:attrNameLst>
                                      </p:cBhvr>
                                      <p:to>
                                        <p:strVal val="visible"/>
                                      </p:to>
                                    </p:set>
                                    <p:animEffect transition="in" filter="wipe(up)">
                                      <p:cBhvr>
                                        <p:cTn id="38" dur="500"/>
                                        <p:tgtEl>
                                          <p:spTgt spid="1236">
                                            <p:txEl>
                                              <p:pRg st="2" end="2"/>
                                            </p:txEl>
                                          </p:spTgt>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244"/>
                                        </p:tgtEl>
                                        <p:attrNameLst>
                                          <p:attrName>style.visibility</p:attrName>
                                        </p:attrNameLst>
                                      </p:cBhvr>
                                      <p:to>
                                        <p:strVal val="visible"/>
                                      </p:to>
                                    </p:set>
                                    <p:anim calcmode="lin" valueType="num">
                                      <p:cBhvr>
                                        <p:cTn id="41" dur="500" fill="hold"/>
                                        <p:tgtEl>
                                          <p:spTgt spid="1244"/>
                                        </p:tgtEl>
                                        <p:attrNameLst>
                                          <p:attrName>ppt_w</p:attrName>
                                        </p:attrNameLst>
                                      </p:cBhvr>
                                      <p:tavLst>
                                        <p:tav tm="0">
                                          <p:val>
                                            <p:fltVal val="0"/>
                                          </p:val>
                                        </p:tav>
                                        <p:tav tm="100000">
                                          <p:val>
                                            <p:strVal val="#ppt_w"/>
                                          </p:val>
                                        </p:tav>
                                      </p:tavLst>
                                    </p:anim>
                                    <p:anim calcmode="lin" valueType="num">
                                      <p:cBhvr>
                                        <p:cTn id="42" dur="500" fill="hold"/>
                                        <p:tgtEl>
                                          <p:spTgt spid="1244"/>
                                        </p:tgtEl>
                                        <p:attrNameLst>
                                          <p:attrName>ppt_h</p:attrName>
                                        </p:attrNameLst>
                                      </p:cBhvr>
                                      <p:tavLst>
                                        <p:tav tm="0">
                                          <p:val>
                                            <p:fltVal val="0"/>
                                          </p:val>
                                        </p:tav>
                                        <p:tav tm="100000">
                                          <p:val>
                                            <p:strVal val="#ppt_h"/>
                                          </p:val>
                                        </p:tav>
                                      </p:tavLst>
                                    </p:anim>
                                    <p:animEffect transition="in" filter="fade">
                                      <p:cBhvr>
                                        <p:cTn id="43" dur="500"/>
                                        <p:tgtEl>
                                          <p:spTgt spid="124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nodeType="clickEffect">
                                  <p:stCondLst>
                                    <p:cond delay="0"/>
                                  </p:stCondLst>
                                  <p:childTnLst>
                                    <p:set>
                                      <p:cBhvr>
                                        <p:cTn id="47" dur="1" fill="hold">
                                          <p:stCondLst>
                                            <p:cond delay="0"/>
                                          </p:stCondLst>
                                        </p:cTn>
                                        <p:tgtEl>
                                          <p:spTgt spid="1236">
                                            <p:txEl>
                                              <p:pRg st="3" end="3"/>
                                            </p:txEl>
                                          </p:spTgt>
                                        </p:tgtEl>
                                        <p:attrNameLst>
                                          <p:attrName>style.visibility</p:attrName>
                                        </p:attrNameLst>
                                      </p:cBhvr>
                                      <p:to>
                                        <p:strVal val="visible"/>
                                      </p:to>
                                    </p:set>
                                    <p:animEffect transition="in" filter="wipe(up)">
                                      <p:cBhvr>
                                        <p:cTn id="48" dur="500"/>
                                        <p:tgtEl>
                                          <p:spTgt spid="1236">
                                            <p:txEl>
                                              <p:pRg st="3" end="3"/>
                                            </p:txEl>
                                          </p:spTgt>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238"/>
                                        </p:tgtEl>
                                        <p:attrNameLst>
                                          <p:attrName>style.visibility</p:attrName>
                                        </p:attrNameLst>
                                      </p:cBhvr>
                                      <p:to>
                                        <p:strVal val="visible"/>
                                      </p:to>
                                    </p:set>
                                    <p:anim calcmode="lin" valueType="num">
                                      <p:cBhvr>
                                        <p:cTn id="51" dur="500" fill="hold"/>
                                        <p:tgtEl>
                                          <p:spTgt spid="1238"/>
                                        </p:tgtEl>
                                        <p:attrNameLst>
                                          <p:attrName>ppt_w</p:attrName>
                                        </p:attrNameLst>
                                      </p:cBhvr>
                                      <p:tavLst>
                                        <p:tav tm="0">
                                          <p:val>
                                            <p:fltVal val="0"/>
                                          </p:val>
                                        </p:tav>
                                        <p:tav tm="100000">
                                          <p:val>
                                            <p:strVal val="#ppt_w"/>
                                          </p:val>
                                        </p:tav>
                                      </p:tavLst>
                                    </p:anim>
                                    <p:anim calcmode="lin" valueType="num">
                                      <p:cBhvr>
                                        <p:cTn id="52" dur="500" fill="hold"/>
                                        <p:tgtEl>
                                          <p:spTgt spid="1238"/>
                                        </p:tgtEl>
                                        <p:attrNameLst>
                                          <p:attrName>ppt_h</p:attrName>
                                        </p:attrNameLst>
                                      </p:cBhvr>
                                      <p:tavLst>
                                        <p:tav tm="0">
                                          <p:val>
                                            <p:fltVal val="0"/>
                                          </p:val>
                                        </p:tav>
                                        <p:tav tm="100000">
                                          <p:val>
                                            <p:strVal val="#ppt_h"/>
                                          </p:val>
                                        </p:tav>
                                      </p:tavLst>
                                    </p:anim>
                                    <p:animEffect transition="in" filter="fade">
                                      <p:cBhvr>
                                        <p:cTn id="53" dur="500"/>
                                        <p:tgtEl>
                                          <p:spTgt spid="1238"/>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nodeType="clickEffect">
                                  <p:stCondLst>
                                    <p:cond delay="0"/>
                                  </p:stCondLst>
                                  <p:childTnLst>
                                    <p:set>
                                      <p:cBhvr>
                                        <p:cTn id="57" dur="1" fill="hold">
                                          <p:stCondLst>
                                            <p:cond delay="0"/>
                                          </p:stCondLst>
                                        </p:cTn>
                                        <p:tgtEl>
                                          <p:spTgt spid="1236">
                                            <p:txEl>
                                              <p:pRg st="4" end="4"/>
                                            </p:txEl>
                                          </p:spTgt>
                                        </p:tgtEl>
                                        <p:attrNameLst>
                                          <p:attrName>style.visibility</p:attrName>
                                        </p:attrNameLst>
                                      </p:cBhvr>
                                      <p:to>
                                        <p:strVal val="visible"/>
                                      </p:to>
                                    </p:set>
                                    <p:animEffect transition="in" filter="wipe(up)">
                                      <p:cBhvr>
                                        <p:cTn id="58" dur="500"/>
                                        <p:tgtEl>
                                          <p:spTgt spid="1236">
                                            <p:txEl>
                                              <p:pRg st="4" end="4"/>
                                            </p:txEl>
                                          </p:spTgt>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1237"/>
                                        </p:tgtEl>
                                        <p:attrNameLst>
                                          <p:attrName>style.visibility</p:attrName>
                                        </p:attrNameLst>
                                      </p:cBhvr>
                                      <p:to>
                                        <p:strVal val="visible"/>
                                      </p:to>
                                    </p:set>
                                    <p:anim calcmode="lin" valueType="num">
                                      <p:cBhvr>
                                        <p:cTn id="61" dur="500" fill="hold"/>
                                        <p:tgtEl>
                                          <p:spTgt spid="1237"/>
                                        </p:tgtEl>
                                        <p:attrNameLst>
                                          <p:attrName>ppt_w</p:attrName>
                                        </p:attrNameLst>
                                      </p:cBhvr>
                                      <p:tavLst>
                                        <p:tav tm="0">
                                          <p:val>
                                            <p:fltVal val="0"/>
                                          </p:val>
                                        </p:tav>
                                        <p:tav tm="100000">
                                          <p:val>
                                            <p:strVal val="#ppt_w"/>
                                          </p:val>
                                        </p:tav>
                                      </p:tavLst>
                                    </p:anim>
                                    <p:anim calcmode="lin" valueType="num">
                                      <p:cBhvr>
                                        <p:cTn id="62" dur="500" fill="hold"/>
                                        <p:tgtEl>
                                          <p:spTgt spid="1237"/>
                                        </p:tgtEl>
                                        <p:attrNameLst>
                                          <p:attrName>ppt_h</p:attrName>
                                        </p:attrNameLst>
                                      </p:cBhvr>
                                      <p:tavLst>
                                        <p:tav tm="0">
                                          <p:val>
                                            <p:fltVal val="0"/>
                                          </p:val>
                                        </p:tav>
                                        <p:tav tm="100000">
                                          <p:val>
                                            <p:strVal val="#ppt_h"/>
                                          </p:val>
                                        </p:tav>
                                      </p:tavLst>
                                    </p:anim>
                                    <p:animEffect transition="in" filter="fade">
                                      <p:cBhvr>
                                        <p:cTn id="63" dur="500"/>
                                        <p:tgtEl>
                                          <p:spTgt spid="1237"/>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245"/>
                                        </p:tgtEl>
                                        <p:attrNameLst>
                                          <p:attrName>style.visibility</p:attrName>
                                        </p:attrNameLst>
                                      </p:cBhvr>
                                      <p:to>
                                        <p:strVal val="visible"/>
                                      </p:to>
                                    </p:set>
                                    <p:anim calcmode="lin" valueType="num">
                                      <p:cBhvr>
                                        <p:cTn id="66" dur="500" fill="hold"/>
                                        <p:tgtEl>
                                          <p:spTgt spid="1245"/>
                                        </p:tgtEl>
                                        <p:attrNameLst>
                                          <p:attrName>ppt_w</p:attrName>
                                        </p:attrNameLst>
                                      </p:cBhvr>
                                      <p:tavLst>
                                        <p:tav tm="0">
                                          <p:val>
                                            <p:fltVal val="0"/>
                                          </p:val>
                                        </p:tav>
                                        <p:tav tm="100000">
                                          <p:val>
                                            <p:strVal val="#ppt_w"/>
                                          </p:val>
                                        </p:tav>
                                      </p:tavLst>
                                    </p:anim>
                                    <p:anim calcmode="lin" valueType="num">
                                      <p:cBhvr>
                                        <p:cTn id="67" dur="500" fill="hold"/>
                                        <p:tgtEl>
                                          <p:spTgt spid="1245"/>
                                        </p:tgtEl>
                                        <p:attrNameLst>
                                          <p:attrName>ppt_h</p:attrName>
                                        </p:attrNameLst>
                                      </p:cBhvr>
                                      <p:tavLst>
                                        <p:tav tm="0">
                                          <p:val>
                                            <p:fltVal val="0"/>
                                          </p:val>
                                        </p:tav>
                                        <p:tav tm="100000">
                                          <p:val>
                                            <p:strVal val="#ppt_h"/>
                                          </p:val>
                                        </p:tav>
                                      </p:tavLst>
                                    </p:anim>
                                    <p:animEffect transition="in" filter="fade">
                                      <p:cBhvr>
                                        <p:cTn id="68" dur="500"/>
                                        <p:tgtEl>
                                          <p:spTgt spid="1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7" grpId="0" animBg="1" autoUpdateAnimBg="0"/>
      <p:bldP spid="1238" grpId="0" animBg="1" autoUpdateAnimBg="0"/>
      <p:bldP spid="1239" grpId="0" animBg="1" autoUpdateAnimBg="0"/>
      <p:bldP spid="1240" grpId="0" autoUpdateAnimBg="0"/>
      <p:bldP spid="1242" grpId="0" autoUpdateAnimBg="0"/>
      <p:bldP spid="1243" grpId="0" autoUpdateAnimBg="0"/>
      <p:bldP spid="1244" grpId="0" animBg="1" autoUpdateAnimBg="0"/>
      <p:bldP spid="1245" grpId="0" animBg="1" autoUpdateAnimBg="0"/>
      <p:bldP spid="1318"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1" name="図 293"/>
          <p:cNvPicPr>
            <a:picLocks noChangeAspect="1"/>
          </p:cNvPicPr>
          <p:nvPr/>
        </p:nvPicPr>
        <p:blipFill>
          <a:blip r:embed="rId4"/>
          <a:stretch>
            <a:fillRect/>
          </a:stretch>
        </p:blipFill>
        <p:spPr>
          <a:xfrm>
            <a:off x="247703" y="3633673"/>
            <a:ext cx="8624852" cy="2567764"/>
          </a:xfrm>
          <a:prstGeom prst="rect">
            <a:avLst/>
          </a:prstGeom>
          <a:noFill/>
          <a:ln>
            <a:noFill/>
          </a:ln>
        </p:spPr>
      </p:pic>
      <p:pic>
        <p:nvPicPr>
          <p:cNvPr id="1252" name="図 8"/>
          <p:cNvPicPr>
            <a:picLocks noChangeAspect="1"/>
          </p:cNvPicPr>
          <p:nvPr/>
        </p:nvPicPr>
        <p:blipFill>
          <a:blip r:embed="rId5"/>
          <a:stretch>
            <a:fillRect/>
          </a:stretch>
        </p:blipFill>
        <p:spPr>
          <a:xfrm>
            <a:off x="0" y="11976"/>
            <a:ext cx="9126696" cy="671359"/>
          </a:xfrm>
          <a:prstGeom prst="rect">
            <a:avLst/>
          </a:prstGeom>
        </p:spPr>
      </p:pic>
      <p:sp>
        <p:nvSpPr>
          <p:cNvPr id="1253" name="タイトル 1"/>
          <p:cNvSpPr>
            <a:spLocks noGrp="1"/>
          </p:cNvSpPr>
          <p:nvPr>
            <p:ph type="title"/>
          </p:nvPr>
        </p:nvSpPr>
        <p:spPr>
          <a:xfrm>
            <a:off x="52220" y="171734"/>
            <a:ext cx="7616199" cy="511601"/>
          </a:xfrm>
        </p:spPr>
        <p:txBody>
          <a:bodyPr anchor="t">
            <a:noAutofit/>
          </a:bodyPr>
          <a:lstStyle/>
          <a:p>
            <a:pPr lvl="0">
              <a:lnSpc>
                <a:spcPts val="3300"/>
              </a:lnSpc>
              <a:spcAft>
                <a:spcPts val="600"/>
              </a:spcAft>
              <a:defRPr/>
            </a:pPr>
            <a:r>
              <a:rPr lang="ja-JP" altLang="en-US" sz="3000" b="1" kern="0" dirty="0">
                <a:solidFill>
                  <a:srgbClr val="C00000"/>
                </a:solidFill>
                <a:latin typeface="游ゴシック Medium" panose="020B0500000000000000" pitchFamily="50" charset="-128"/>
                <a:ea typeface="游ゴシック Medium" panose="020B0500000000000000" pitchFamily="50" charset="-128"/>
                <a:cs typeface="+mn-cs"/>
              </a:rPr>
              <a:t>３．測定結果</a:t>
            </a:r>
            <a:br>
              <a:rPr lang="en-US" altLang="ja-JP" sz="3000" b="1" kern="0" dirty="0">
                <a:solidFill>
                  <a:srgbClr val="C00000"/>
                </a:solidFill>
                <a:latin typeface="游ゴシック Medium" panose="020B0500000000000000" pitchFamily="50" charset="-128"/>
                <a:ea typeface="游ゴシック Medium" panose="020B0500000000000000" pitchFamily="50" charset="-128"/>
                <a:cs typeface="+mn-cs"/>
              </a:rPr>
            </a:br>
            <a:endParaRPr kumimoji="1" lang="ja-JP" altLang="en-US" sz="2800" dirty="0">
              <a:latin typeface="游ゴシック Medium" panose="020B0500000000000000" pitchFamily="50" charset="-128"/>
              <a:ea typeface="游ゴシック Medium" panose="020B0500000000000000" pitchFamily="50" charset="-128"/>
            </a:endParaRPr>
          </a:p>
        </p:txBody>
      </p:sp>
      <p:sp>
        <p:nvSpPr>
          <p:cNvPr id="1254" name="コンテンツ プレースホルダー 2"/>
          <p:cNvSpPr>
            <a:spLocks noGrp="1"/>
          </p:cNvSpPr>
          <p:nvPr>
            <p:ph idx="1"/>
          </p:nvPr>
        </p:nvSpPr>
        <p:spPr>
          <a:xfrm>
            <a:off x="52219" y="711604"/>
            <a:ext cx="3256589" cy="415739"/>
          </a:xfrm>
        </p:spPr>
        <p:txBody>
          <a:bodyPr>
            <a:noAutofit/>
          </a:bodyPr>
          <a:lstStyle/>
          <a:p>
            <a:pPr marL="0" lvl="0" indent="0">
              <a:lnSpc>
                <a:spcPts val="3300"/>
              </a:lnSpc>
              <a:spcBef>
                <a:spcPts val="0"/>
              </a:spcBef>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（４）湿度環境</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
        <p:nvSpPr>
          <p:cNvPr id="1255" name="スライド番号プレースホルダー 6"/>
          <p:cNvSpPr>
            <a:spLocks noGrp="1"/>
          </p:cNvSpPr>
          <p:nvPr>
            <p:ph type="sldNum" sz="quarter" idx="12"/>
          </p:nvPr>
        </p:nvSpPr>
        <p:spPr>
          <a:xfrm>
            <a:off x="94262" y="6506162"/>
            <a:ext cx="295417" cy="310346"/>
          </a:xfrm>
        </p:spPr>
        <p:txBody>
          <a:bodyPr/>
          <a:lstStyle/>
          <a:p>
            <a:fld id="{5219290E-3DC3-454E-9062-54CDFE1E68F5}" type="slidenum">
              <a:rPr kumimoji="1" lang="ja-JP" altLang="en-US" sz="1400" smtClean="0"/>
              <a:t>8</a:t>
            </a:fld>
            <a:endParaRPr kumimoji="1" lang="ja-JP" altLang="en-US" sz="1400" dirty="0"/>
          </a:p>
        </p:txBody>
      </p:sp>
      <p:sp>
        <p:nvSpPr>
          <p:cNvPr id="1256" name="テキスト ボックス 58"/>
          <p:cNvSpPr txBox="1"/>
          <p:nvPr/>
        </p:nvSpPr>
        <p:spPr>
          <a:xfrm>
            <a:off x="247703" y="1221600"/>
            <a:ext cx="8733815" cy="2206781"/>
          </a:xfrm>
          <a:prstGeom prst="rect">
            <a:avLst/>
          </a:prstGeom>
          <a:noFill/>
          <a:ln w="6350">
            <a:noFill/>
          </a:ln>
          <a:effectLst/>
        </p:spPr>
        <p:txBody>
          <a:bodyPr rot="0" spcFirstLastPara="0" vert="horz" wrap="square" lIns="36000" tIns="0" rIns="36000" bIns="0" numCol="1" spcCol="0" rtlCol="0" fromWordArt="0" anchor="t" anchorCtr="0" forceAA="0" compatLnSpc="1">
            <a:prstTxWarp prst="textNoShape">
              <a:avLst/>
            </a:prstTxWarp>
            <a:noAutofit/>
          </a:bodyPr>
          <a:lstStyle/>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・絶対湿度は各モードとも、ばらつきが小さい分布になっている</a:t>
            </a: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a:t>
            </a: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A</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モード（放射パネルのみ）では、２，３階で明確な湿度差。</a:t>
            </a: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各階で均一な水蒸気分圧であるが、境界層を超える攪拌は生じていない。</a:t>
            </a: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・３階エアコン作動（Ｂ，Ｃモード）で、２，３階ともに均一な湿度分布。</a:t>
            </a: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・絶対湿度の下限は</a:t>
            </a:r>
            <a:r>
              <a:rPr lang="ja-JP" altLang="en-US" sz="2000" b="1" kern="100" dirty="0">
                <a:solidFill>
                  <a:srgbClr val="FF0000"/>
                </a:solidFill>
                <a:latin typeface="+mn-ea"/>
                <a:cs typeface="Times New Roman" panose="02020603050405020304" pitchFamily="18" charset="0"/>
              </a:rPr>
              <a:t>10g／㎥</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、内外絶対湿度差は10～13ｇ／㎥程度。</a:t>
            </a: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・30分除湿量は、放射パネル、エアコンの単独運転で約</a:t>
            </a:r>
            <a:r>
              <a:rPr lang="ja-JP" altLang="en-US" sz="2000" b="1" kern="100" dirty="0">
                <a:solidFill>
                  <a:srgbClr val="FF0000"/>
                </a:solidFill>
                <a:latin typeface="+mn-ea"/>
                <a:cs typeface="Times New Roman" panose="02020603050405020304" pitchFamily="18" charset="0"/>
              </a:rPr>
              <a:t>20ℓ</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、併用運転で　</a:t>
            </a:r>
          </a:p>
          <a:p>
            <a:pPr algn="just">
              <a:spcAft>
                <a:spcPts val="0"/>
              </a:spcAft>
            </a:pP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b="1" kern="100" dirty="0">
                <a:solidFill>
                  <a:srgbClr val="FF0000"/>
                </a:solidFill>
                <a:latin typeface="+mn-ea"/>
                <a:cs typeface="Times New Roman" panose="02020603050405020304" pitchFamily="18" charset="0"/>
              </a:rPr>
              <a:t>25～30ℓ</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。併用でも</a:t>
            </a:r>
            <a:r>
              <a:rPr lang="ja-JP" altLang="en-US" sz="2000" b="1" kern="100" dirty="0">
                <a:solidFill>
                  <a:srgbClr val="FF0000"/>
                </a:solidFill>
                <a:latin typeface="+mn-ea"/>
                <a:cs typeface="Times New Roman" panose="02020603050405020304" pitchFamily="18" charset="0"/>
              </a:rPr>
              <a:t>30～50</a:t>
            </a:r>
            <a:r>
              <a:rPr lang="ja-JP" altLang="en-US" sz="2000" b="1" kern="100" dirty="0">
                <a:solidFill>
                  <a:srgbClr val="FF0000"/>
                </a:solidFill>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増。冷水温度が一定で除湿量に限界。</a:t>
            </a:r>
          </a:p>
        </p:txBody>
      </p:sp>
      <p:sp>
        <p:nvSpPr>
          <p:cNvPr id="1257" name="楕円 3"/>
          <p:cNvSpPr/>
          <p:nvPr/>
        </p:nvSpPr>
        <p:spPr>
          <a:xfrm rot="5460000">
            <a:off x="2414243" y="4265989"/>
            <a:ext cx="444566" cy="1154020"/>
          </a:xfrm>
          <a:prstGeom prst="ellipse">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8" name="楕円 5"/>
          <p:cNvSpPr/>
          <p:nvPr/>
        </p:nvSpPr>
        <p:spPr>
          <a:xfrm rot="16200000">
            <a:off x="4720501" y="871499"/>
            <a:ext cx="46800" cy="8119672"/>
          </a:xfrm>
          <a:prstGeom prst="ellipse">
            <a:avLst/>
          </a:prstGeom>
          <a:noFill/>
          <a:ln w="28575">
            <a:solidFill>
              <a:srgbClr val="00B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9" name="楕円 4"/>
          <p:cNvSpPr/>
          <p:nvPr/>
        </p:nvSpPr>
        <p:spPr>
          <a:xfrm rot="10620000">
            <a:off x="843609" y="4451861"/>
            <a:ext cx="1199264" cy="3168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0" name="テキスト ボックス 268"/>
          <p:cNvSpPr txBox="1"/>
          <p:nvPr/>
        </p:nvSpPr>
        <p:spPr>
          <a:xfrm>
            <a:off x="3121123" y="6423002"/>
            <a:ext cx="3075358" cy="237975"/>
          </a:xfrm>
          <a:prstGeom prst="rect">
            <a:avLst/>
          </a:prstGeom>
          <a:noFill/>
          <a:ln w="6350">
            <a:noFill/>
          </a:ln>
          <a:effectLst/>
        </p:spPr>
        <p:txBody>
          <a:bodyPr rot="0" spcFirstLastPara="0" vert="horz" wrap="square" lIns="0" tIns="0" rIns="0" bIns="0" numCol="1" spcCol="0" rtlCol="0" fromWordArt="0" anchor="t" anchorCtr="0" forceAA="0" compatLnSpc="1">
            <a:prstTxWarp prst="textNoShape">
              <a:avLst/>
            </a:prstTxWarp>
            <a:noAutofit/>
          </a:bodyPr>
          <a:lstStyle/>
          <a:p>
            <a:pPr algn="just">
              <a:spcAft>
                <a:spcPts val="0"/>
              </a:spcAft>
            </a:pPr>
            <a:r>
              <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図12　絶対湿度等の推移</a:t>
            </a:r>
          </a:p>
        </p:txBody>
      </p:sp>
      <p:sp>
        <p:nvSpPr>
          <p:cNvPr id="1261" name="楕円 273"/>
          <p:cNvSpPr/>
          <p:nvPr/>
        </p:nvSpPr>
        <p:spPr>
          <a:xfrm rot="10560000">
            <a:off x="4763347" y="4477497"/>
            <a:ext cx="1247168" cy="36621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2" name="楕円 274"/>
          <p:cNvSpPr/>
          <p:nvPr/>
        </p:nvSpPr>
        <p:spPr>
          <a:xfrm rot="5460000">
            <a:off x="3958728" y="4206643"/>
            <a:ext cx="463546" cy="1266474"/>
          </a:xfrm>
          <a:prstGeom prst="ellipse">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9" name="楕円 190"/>
          <p:cNvSpPr/>
          <p:nvPr/>
        </p:nvSpPr>
        <p:spPr>
          <a:xfrm rot="11160000">
            <a:off x="4854756" y="4761369"/>
            <a:ext cx="1097028" cy="324806"/>
          </a:xfrm>
          <a:prstGeom prst="ellipse">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0" name="楕円 191"/>
          <p:cNvSpPr/>
          <p:nvPr/>
        </p:nvSpPr>
        <p:spPr>
          <a:xfrm rot="11280000">
            <a:off x="849558" y="4693404"/>
            <a:ext cx="1146074" cy="402837"/>
          </a:xfrm>
          <a:prstGeom prst="ellipse">
            <a:avLst/>
          </a:pr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3965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56">
                                            <p:txEl>
                                              <p:pRg st="0" end="0"/>
                                            </p:txEl>
                                          </p:spTgt>
                                        </p:tgtEl>
                                        <p:attrNameLst>
                                          <p:attrName>style.visibility</p:attrName>
                                        </p:attrNameLst>
                                      </p:cBhvr>
                                      <p:to>
                                        <p:strVal val="visible"/>
                                      </p:to>
                                    </p:set>
                                    <p:animEffect transition="in" filter="wipe(up)">
                                      <p:cBhvr>
                                        <p:cTn id="7" dur="500"/>
                                        <p:tgtEl>
                                          <p:spTgt spid="12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56">
                                            <p:txEl>
                                              <p:pRg st="1" end="1"/>
                                            </p:txEl>
                                          </p:spTgt>
                                        </p:tgtEl>
                                        <p:attrNameLst>
                                          <p:attrName>style.visibility</p:attrName>
                                        </p:attrNameLst>
                                      </p:cBhvr>
                                      <p:to>
                                        <p:strVal val="visible"/>
                                      </p:to>
                                    </p:set>
                                    <p:animEffect transition="in" filter="wipe(up)">
                                      <p:cBhvr>
                                        <p:cTn id="12" dur="500"/>
                                        <p:tgtEl>
                                          <p:spTgt spid="1256">
                                            <p:txEl>
                                              <p:pRg st="1" end="1"/>
                                            </p:txEl>
                                          </p:spTgt>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1259"/>
                                        </p:tgtEl>
                                        <p:attrNameLst>
                                          <p:attrName>style.visibility</p:attrName>
                                        </p:attrNameLst>
                                      </p:cBhvr>
                                      <p:to>
                                        <p:strVal val="visible"/>
                                      </p:to>
                                    </p:set>
                                    <p:anim calcmode="lin" valueType="num">
                                      <p:cBhvr>
                                        <p:cTn id="15" dur="500" fill="hold"/>
                                        <p:tgtEl>
                                          <p:spTgt spid="1259"/>
                                        </p:tgtEl>
                                        <p:attrNameLst>
                                          <p:attrName>ppt_w</p:attrName>
                                        </p:attrNameLst>
                                      </p:cBhvr>
                                      <p:tavLst>
                                        <p:tav tm="0">
                                          <p:val>
                                            <p:fltVal val="0"/>
                                          </p:val>
                                        </p:tav>
                                        <p:tav tm="100000">
                                          <p:val>
                                            <p:strVal val="#ppt_w"/>
                                          </p:val>
                                        </p:tav>
                                      </p:tavLst>
                                    </p:anim>
                                    <p:anim calcmode="lin" valueType="num">
                                      <p:cBhvr>
                                        <p:cTn id="16" dur="500" fill="hold"/>
                                        <p:tgtEl>
                                          <p:spTgt spid="1259"/>
                                        </p:tgtEl>
                                        <p:attrNameLst>
                                          <p:attrName>ppt_h</p:attrName>
                                        </p:attrNameLst>
                                      </p:cBhvr>
                                      <p:tavLst>
                                        <p:tav tm="0">
                                          <p:val>
                                            <p:fltVal val="0"/>
                                          </p:val>
                                        </p:tav>
                                        <p:tav tm="100000">
                                          <p:val>
                                            <p:strVal val="#ppt_h"/>
                                          </p:val>
                                        </p:tav>
                                      </p:tavLst>
                                    </p:anim>
                                    <p:animEffect transition="in" filter="fade">
                                      <p:cBhvr>
                                        <p:cTn id="17" dur="500"/>
                                        <p:tgtEl>
                                          <p:spTgt spid="1259"/>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261"/>
                                        </p:tgtEl>
                                        <p:attrNameLst>
                                          <p:attrName>style.visibility</p:attrName>
                                        </p:attrNameLst>
                                      </p:cBhvr>
                                      <p:to>
                                        <p:strVal val="visible"/>
                                      </p:to>
                                    </p:set>
                                    <p:anim calcmode="lin" valueType="num">
                                      <p:cBhvr>
                                        <p:cTn id="20" dur="500" fill="hold"/>
                                        <p:tgtEl>
                                          <p:spTgt spid="1261"/>
                                        </p:tgtEl>
                                        <p:attrNameLst>
                                          <p:attrName>ppt_w</p:attrName>
                                        </p:attrNameLst>
                                      </p:cBhvr>
                                      <p:tavLst>
                                        <p:tav tm="0">
                                          <p:val>
                                            <p:fltVal val="0"/>
                                          </p:val>
                                        </p:tav>
                                        <p:tav tm="100000">
                                          <p:val>
                                            <p:strVal val="#ppt_w"/>
                                          </p:val>
                                        </p:tav>
                                      </p:tavLst>
                                    </p:anim>
                                    <p:anim calcmode="lin" valueType="num">
                                      <p:cBhvr>
                                        <p:cTn id="21" dur="500" fill="hold"/>
                                        <p:tgtEl>
                                          <p:spTgt spid="1261"/>
                                        </p:tgtEl>
                                        <p:attrNameLst>
                                          <p:attrName>ppt_h</p:attrName>
                                        </p:attrNameLst>
                                      </p:cBhvr>
                                      <p:tavLst>
                                        <p:tav tm="0">
                                          <p:val>
                                            <p:fltVal val="0"/>
                                          </p:val>
                                        </p:tav>
                                        <p:tav tm="100000">
                                          <p:val>
                                            <p:strVal val="#ppt_h"/>
                                          </p:val>
                                        </p:tav>
                                      </p:tavLst>
                                    </p:anim>
                                    <p:animEffect transition="in" filter="fade">
                                      <p:cBhvr>
                                        <p:cTn id="22" dur="500"/>
                                        <p:tgtEl>
                                          <p:spTgt spid="1261"/>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319"/>
                                        </p:tgtEl>
                                        <p:attrNameLst>
                                          <p:attrName>style.visibility</p:attrName>
                                        </p:attrNameLst>
                                      </p:cBhvr>
                                      <p:to>
                                        <p:strVal val="visible"/>
                                      </p:to>
                                    </p:set>
                                    <p:anim calcmode="lin" valueType="num">
                                      <p:cBhvr>
                                        <p:cTn id="25" dur="500" fill="hold"/>
                                        <p:tgtEl>
                                          <p:spTgt spid="1319"/>
                                        </p:tgtEl>
                                        <p:attrNameLst>
                                          <p:attrName>ppt_w</p:attrName>
                                        </p:attrNameLst>
                                      </p:cBhvr>
                                      <p:tavLst>
                                        <p:tav tm="0">
                                          <p:val>
                                            <p:fltVal val="0"/>
                                          </p:val>
                                        </p:tav>
                                        <p:tav tm="100000">
                                          <p:val>
                                            <p:strVal val="#ppt_w"/>
                                          </p:val>
                                        </p:tav>
                                      </p:tavLst>
                                    </p:anim>
                                    <p:anim calcmode="lin" valueType="num">
                                      <p:cBhvr>
                                        <p:cTn id="26" dur="500" fill="hold"/>
                                        <p:tgtEl>
                                          <p:spTgt spid="1319"/>
                                        </p:tgtEl>
                                        <p:attrNameLst>
                                          <p:attrName>ppt_h</p:attrName>
                                        </p:attrNameLst>
                                      </p:cBhvr>
                                      <p:tavLst>
                                        <p:tav tm="0">
                                          <p:val>
                                            <p:fltVal val="0"/>
                                          </p:val>
                                        </p:tav>
                                        <p:tav tm="100000">
                                          <p:val>
                                            <p:strVal val="#ppt_h"/>
                                          </p:val>
                                        </p:tav>
                                      </p:tavLst>
                                    </p:anim>
                                    <p:animEffect transition="in" filter="fade">
                                      <p:cBhvr>
                                        <p:cTn id="27" dur="500"/>
                                        <p:tgtEl>
                                          <p:spTgt spid="1319"/>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320"/>
                                        </p:tgtEl>
                                        <p:attrNameLst>
                                          <p:attrName>style.visibility</p:attrName>
                                        </p:attrNameLst>
                                      </p:cBhvr>
                                      <p:to>
                                        <p:strVal val="visible"/>
                                      </p:to>
                                    </p:set>
                                    <p:anim calcmode="lin" valueType="num">
                                      <p:cBhvr>
                                        <p:cTn id="30" dur="500" fill="hold"/>
                                        <p:tgtEl>
                                          <p:spTgt spid="1320"/>
                                        </p:tgtEl>
                                        <p:attrNameLst>
                                          <p:attrName>ppt_w</p:attrName>
                                        </p:attrNameLst>
                                      </p:cBhvr>
                                      <p:tavLst>
                                        <p:tav tm="0">
                                          <p:val>
                                            <p:fltVal val="0"/>
                                          </p:val>
                                        </p:tav>
                                        <p:tav tm="100000">
                                          <p:val>
                                            <p:strVal val="#ppt_w"/>
                                          </p:val>
                                        </p:tav>
                                      </p:tavLst>
                                    </p:anim>
                                    <p:anim calcmode="lin" valueType="num">
                                      <p:cBhvr>
                                        <p:cTn id="31" dur="500" fill="hold"/>
                                        <p:tgtEl>
                                          <p:spTgt spid="1320"/>
                                        </p:tgtEl>
                                        <p:attrNameLst>
                                          <p:attrName>ppt_h</p:attrName>
                                        </p:attrNameLst>
                                      </p:cBhvr>
                                      <p:tavLst>
                                        <p:tav tm="0">
                                          <p:val>
                                            <p:fltVal val="0"/>
                                          </p:val>
                                        </p:tav>
                                        <p:tav tm="100000">
                                          <p:val>
                                            <p:strVal val="#ppt_h"/>
                                          </p:val>
                                        </p:tav>
                                      </p:tavLst>
                                    </p:anim>
                                    <p:animEffect transition="in" filter="fade">
                                      <p:cBhvr>
                                        <p:cTn id="32" dur="500"/>
                                        <p:tgtEl>
                                          <p:spTgt spid="132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1256">
                                            <p:txEl>
                                              <p:pRg st="2" end="2"/>
                                            </p:txEl>
                                          </p:spTgt>
                                        </p:tgtEl>
                                        <p:attrNameLst>
                                          <p:attrName>style.visibility</p:attrName>
                                        </p:attrNameLst>
                                      </p:cBhvr>
                                      <p:to>
                                        <p:strVal val="visible"/>
                                      </p:to>
                                    </p:set>
                                    <p:animEffect transition="in" filter="wipe(up)">
                                      <p:cBhvr>
                                        <p:cTn id="37" dur="500"/>
                                        <p:tgtEl>
                                          <p:spTgt spid="1256">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1256">
                                            <p:txEl>
                                              <p:pRg st="3" end="3"/>
                                            </p:txEl>
                                          </p:spTgt>
                                        </p:tgtEl>
                                        <p:attrNameLst>
                                          <p:attrName>style.visibility</p:attrName>
                                        </p:attrNameLst>
                                      </p:cBhvr>
                                      <p:to>
                                        <p:strVal val="visible"/>
                                      </p:to>
                                    </p:set>
                                    <p:animEffect transition="in" filter="wipe(up)">
                                      <p:cBhvr>
                                        <p:cTn id="42" dur="500"/>
                                        <p:tgtEl>
                                          <p:spTgt spid="1256">
                                            <p:txEl>
                                              <p:pRg st="3" end="3"/>
                                            </p:txEl>
                                          </p:spTgt>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257"/>
                                        </p:tgtEl>
                                        <p:attrNameLst>
                                          <p:attrName>style.visibility</p:attrName>
                                        </p:attrNameLst>
                                      </p:cBhvr>
                                      <p:to>
                                        <p:strVal val="visible"/>
                                      </p:to>
                                    </p:set>
                                    <p:anim calcmode="lin" valueType="num">
                                      <p:cBhvr>
                                        <p:cTn id="45" dur="500" fill="hold"/>
                                        <p:tgtEl>
                                          <p:spTgt spid="1257"/>
                                        </p:tgtEl>
                                        <p:attrNameLst>
                                          <p:attrName>ppt_w</p:attrName>
                                        </p:attrNameLst>
                                      </p:cBhvr>
                                      <p:tavLst>
                                        <p:tav tm="0">
                                          <p:val>
                                            <p:fltVal val="0"/>
                                          </p:val>
                                        </p:tav>
                                        <p:tav tm="100000">
                                          <p:val>
                                            <p:strVal val="#ppt_w"/>
                                          </p:val>
                                        </p:tav>
                                      </p:tavLst>
                                    </p:anim>
                                    <p:anim calcmode="lin" valueType="num">
                                      <p:cBhvr>
                                        <p:cTn id="46" dur="500" fill="hold"/>
                                        <p:tgtEl>
                                          <p:spTgt spid="1257"/>
                                        </p:tgtEl>
                                        <p:attrNameLst>
                                          <p:attrName>ppt_h</p:attrName>
                                        </p:attrNameLst>
                                      </p:cBhvr>
                                      <p:tavLst>
                                        <p:tav tm="0">
                                          <p:val>
                                            <p:fltVal val="0"/>
                                          </p:val>
                                        </p:tav>
                                        <p:tav tm="100000">
                                          <p:val>
                                            <p:strVal val="#ppt_h"/>
                                          </p:val>
                                        </p:tav>
                                      </p:tavLst>
                                    </p:anim>
                                    <p:animEffect transition="in" filter="fade">
                                      <p:cBhvr>
                                        <p:cTn id="47" dur="500"/>
                                        <p:tgtEl>
                                          <p:spTgt spid="1257"/>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262"/>
                                        </p:tgtEl>
                                        <p:attrNameLst>
                                          <p:attrName>style.visibility</p:attrName>
                                        </p:attrNameLst>
                                      </p:cBhvr>
                                      <p:to>
                                        <p:strVal val="visible"/>
                                      </p:to>
                                    </p:set>
                                    <p:anim calcmode="lin" valueType="num">
                                      <p:cBhvr>
                                        <p:cTn id="50" dur="500" fill="hold"/>
                                        <p:tgtEl>
                                          <p:spTgt spid="1262"/>
                                        </p:tgtEl>
                                        <p:attrNameLst>
                                          <p:attrName>ppt_w</p:attrName>
                                        </p:attrNameLst>
                                      </p:cBhvr>
                                      <p:tavLst>
                                        <p:tav tm="0">
                                          <p:val>
                                            <p:fltVal val="0"/>
                                          </p:val>
                                        </p:tav>
                                        <p:tav tm="100000">
                                          <p:val>
                                            <p:strVal val="#ppt_w"/>
                                          </p:val>
                                        </p:tav>
                                      </p:tavLst>
                                    </p:anim>
                                    <p:anim calcmode="lin" valueType="num">
                                      <p:cBhvr>
                                        <p:cTn id="51" dur="500" fill="hold"/>
                                        <p:tgtEl>
                                          <p:spTgt spid="1262"/>
                                        </p:tgtEl>
                                        <p:attrNameLst>
                                          <p:attrName>ppt_h</p:attrName>
                                        </p:attrNameLst>
                                      </p:cBhvr>
                                      <p:tavLst>
                                        <p:tav tm="0">
                                          <p:val>
                                            <p:fltVal val="0"/>
                                          </p:val>
                                        </p:tav>
                                        <p:tav tm="100000">
                                          <p:val>
                                            <p:strVal val="#ppt_h"/>
                                          </p:val>
                                        </p:tav>
                                      </p:tavLst>
                                    </p:anim>
                                    <p:animEffect transition="in" filter="fade">
                                      <p:cBhvr>
                                        <p:cTn id="52" dur="500"/>
                                        <p:tgtEl>
                                          <p:spTgt spid="1262"/>
                                        </p:tgtEl>
                                      </p:cBhvr>
                                    </p:animEffect>
                                  </p:childTnLst>
                                </p:cTn>
                              </p:par>
                              <p:par>
                                <p:cTn id="53" presetID="1" presetClass="exit" presetSubtype="0" fill="hold" grpId="1" nodeType="withEffect">
                                  <p:stCondLst>
                                    <p:cond delay="0"/>
                                  </p:stCondLst>
                                  <p:childTnLst>
                                    <p:set>
                                      <p:cBhvr>
                                        <p:cTn id="54" dur="1" fill="hold">
                                          <p:stCondLst>
                                            <p:cond delay="0"/>
                                          </p:stCondLst>
                                        </p:cTn>
                                        <p:tgtEl>
                                          <p:spTgt spid="1259"/>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1261"/>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1319"/>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1320"/>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1256">
                                            <p:txEl>
                                              <p:pRg st="4" end="4"/>
                                            </p:txEl>
                                          </p:spTgt>
                                        </p:tgtEl>
                                        <p:attrNameLst>
                                          <p:attrName>style.visibility</p:attrName>
                                        </p:attrNameLst>
                                      </p:cBhvr>
                                      <p:to>
                                        <p:strVal val="visible"/>
                                      </p:to>
                                    </p:set>
                                    <p:animEffect transition="in" filter="wipe(up)">
                                      <p:cBhvr>
                                        <p:cTn id="65" dur="500"/>
                                        <p:tgtEl>
                                          <p:spTgt spid="1256">
                                            <p:txEl>
                                              <p:pRg st="4" end="4"/>
                                            </p:txEl>
                                          </p:spTgt>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1258"/>
                                        </p:tgtEl>
                                        <p:attrNameLst>
                                          <p:attrName>style.visibility</p:attrName>
                                        </p:attrNameLst>
                                      </p:cBhvr>
                                      <p:to>
                                        <p:strVal val="visible"/>
                                      </p:to>
                                    </p:set>
                                    <p:anim calcmode="lin" valueType="num">
                                      <p:cBhvr>
                                        <p:cTn id="68" dur="500" fill="hold"/>
                                        <p:tgtEl>
                                          <p:spTgt spid="1258"/>
                                        </p:tgtEl>
                                        <p:attrNameLst>
                                          <p:attrName>ppt_w</p:attrName>
                                        </p:attrNameLst>
                                      </p:cBhvr>
                                      <p:tavLst>
                                        <p:tav tm="0">
                                          <p:val>
                                            <p:fltVal val="0"/>
                                          </p:val>
                                        </p:tav>
                                        <p:tav tm="100000">
                                          <p:val>
                                            <p:strVal val="#ppt_w"/>
                                          </p:val>
                                        </p:tav>
                                      </p:tavLst>
                                    </p:anim>
                                    <p:anim calcmode="lin" valueType="num">
                                      <p:cBhvr>
                                        <p:cTn id="69" dur="500" fill="hold"/>
                                        <p:tgtEl>
                                          <p:spTgt spid="1258"/>
                                        </p:tgtEl>
                                        <p:attrNameLst>
                                          <p:attrName>ppt_h</p:attrName>
                                        </p:attrNameLst>
                                      </p:cBhvr>
                                      <p:tavLst>
                                        <p:tav tm="0">
                                          <p:val>
                                            <p:fltVal val="0"/>
                                          </p:val>
                                        </p:tav>
                                        <p:tav tm="100000">
                                          <p:val>
                                            <p:strVal val="#ppt_h"/>
                                          </p:val>
                                        </p:tav>
                                      </p:tavLst>
                                    </p:anim>
                                    <p:animEffect transition="in" filter="fade">
                                      <p:cBhvr>
                                        <p:cTn id="70" dur="500"/>
                                        <p:tgtEl>
                                          <p:spTgt spid="1258"/>
                                        </p:tgtEl>
                                      </p:cBhvr>
                                    </p:animEffect>
                                  </p:childTnLst>
                                </p:cTn>
                              </p:par>
                              <p:par>
                                <p:cTn id="71" presetID="1" presetClass="exit" presetSubtype="0" fill="hold" grpId="1" nodeType="withEffect">
                                  <p:stCondLst>
                                    <p:cond delay="0"/>
                                  </p:stCondLst>
                                  <p:childTnLst>
                                    <p:set>
                                      <p:cBhvr>
                                        <p:cTn id="72" dur="1" fill="hold">
                                          <p:stCondLst>
                                            <p:cond delay="0"/>
                                          </p:stCondLst>
                                        </p:cTn>
                                        <p:tgtEl>
                                          <p:spTgt spid="1257"/>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1262"/>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2" presetClass="entr" presetSubtype="1" fill="hold" nodeType="clickEffect">
                                  <p:stCondLst>
                                    <p:cond delay="0"/>
                                  </p:stCondLst>
                                  <p:childTnLst>
                                    <p:set>
                                      <p:cBhvr>
                                        <p:cTn id="78" dur="1" fill="hold">
                                          <p:stCondLst>
                                            <p:cond delay="0"/>
                                          </p:stCondLst>
                                        </p:cTn>
                                        <p:tgtEl>
                                          <p:spTgt spid="1256">
                                            <p:txEl>
                                              <p:pRg st="5" end="5"/>
                                            </p:txEl>
                                          </p:spTgt>
                                        </p:tgtEl>
                                        <p:attrNameLst>
                                          <p:attrName>style.visibility</p:attrName>
                                        </p:attrNameLst>
                                      </p:cBhvr>
                                      <p:to>
                                        <p:strVal val="visible"/>
                                      </p:to>
                                    </p:set>
                                    <p:animEffect transition="in" filter="wipe(up)">
                                      <p:cBhvr>
                                        <p:cTn id="79" dur="500"/>
                                        <p:tgtEl>
                                          <p:spTgt spid="1256">
                                            <p:txEl>
                                              <p:pRg st="5" end="5"/>
                                            </p:txEl>
                                          </p:spTgt>
                                        </p:tgtEl>
                                      </p:cBhvr>
                                    </p:animEffect>
                                  </p:childTnLst>
                                </p:cTn>
                              </p:par>
                              <p:par>
                                <p:cTn id="80" presetID="22" presetClass="entr" presetSubtype="1" fill="hold" nodeType="withEffect">
                                  <p:stCondLst>
                                    <p:cond delay="0"/>
                                  </p:stCondLst>
                                  <p:childTnLst>
                                    <p:set>
                                      <p:cBhvr>
                                        <p:cTn id="81" dur="1" fill="hold">
                                          <p:stCondLst>
                                            <p:cond delay="0"/>
                                          </p:stCondLst>
                                        </p:cTn>
                                        <p:tgtEl>
                                          <p:spTgt spid="1256">
                                            <p:txEl>
                                              <p:pRg st="6" end="6"/>
                                            </p:txEl>
                                          </p:spTgt>
                                        </p:tgtEl>
                                        <p:attrNameLst>
                                          <p:attrName>style.visibility</p:attrName>
                                        </p:attrNameLst>
                                      </p:cBhvr>
                                      <p:to>
                                        <p:strVal val="visible"/>
                                      </p:to>
                                    </p:set>
                                    <p:animEffect transition="in" filter="wipe(up)">
                                      <p:cBhvr>
                                        <p:cTn id="82" dur="500"/>
                                        <p:tgtEl>
                                          <p:spTgt spid="125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7" grpId="0" animBg="1" autoUpdateAnimBg="0"/>
      <p:bldP spid="1257" grpId="1" animBg="1"/>
      <p:bldP spid="1258" grpId="0" animBg="1" autoUpdateAnimBg="0"/>
      <p:bldP spid="1259" grpId="0" animBg="1" autoUpdateAnimBg="0"/>
      <p:bldP spid="1259" grpId="1" animBg="1"/>
      <p:bldP spid="1261" grpId="0" animBg="1" autoUpdateAnimBg="0"/>
      <p:bldP spid="1261" grpId="1" animBg="1"/>
      <p:bldP spid="1262" grpId="0" animBg="1" autoUpdateAnimBg="0"/>
      <p:bldP spid="1262" grpId="1" animBg="1"/>
      <p:bldP spid="1319" grpId="0" animBg="1" autoUpdateAnimBg="0"/>
      <p:bldP spid="1319" grpId="1" animBg="1"/>
      <p:bldP spid="1320" grpId="0" animBg="1" autoUpdateAnimBg="0"/>
      <p:bldP spid="1320"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8" name="図 8"/>
          <p:cNvPicPr>
            <a:picLocks noChangeAspect="1"/>
          </p:cNvPicPr>
          <p:nvPr/>
        </p:nvPicPr>
        <p:blipFill>
          <a:blip r:embed="rId4"/>
          <a:stretch>
            <a:fillRect/>
          </a:stretch>
        </p:blipFill>
        <p:spPr>
          <a:xfrm>
            <a:off x="0" y="11976"/>
            <a:ext cx="9126696" cy="671359"/>
          </a:xfrm>
          <a:prstGeom prst="rect">
            <a:avLst/>
          </a:prstGeom>
        </p:spPr>
      </p:pic>
      <p:sp>
        <p:nvSpPr>
          <p:cNvPr id="1269" name="タイトル 1"/>
          <p:cNvSpPr>
            <a:spLocks noGrp="1"/>
          </p:cNvSpPr>
          <p:nvPr>
            <p:ph type="title"/>
          </p:nvPr>
        </p:nvSpPr>
        <p:spPr>
          <a:xfrm>
            <a:off x="52220" y="171734"/>
            <a:ext cx="7616199" cy="511601"/>
          </a:xfrm>
        </p:spPr>
        <p:txBody>
          <a:bodyPr anchor="t">
            <a:noAutofit/>
          </a:bodyPr>
          <a:lstStyle/>
          <a:p>
            <a:pPr lvl="0">
              <a:lnSpc>
                <a:spcPts val="3300"/>
              </a:lnSpc>
              <a:spcAft>
                <a:spcPts val="600"/>
              </a:spcAft>
              <a:defRPr/>
            </a:pPr>
            <a:r>
              <a:rPr lang="ja-JP" altLang="en-US" sz="3000" b="1" kern="0" dirty="0">
                <a:solidFill>
                  <a:srgbClr val="C00000"/>
                </a:solidFill>
                <a:latin typeface="游ゴシック Medium" panose="020B0500000000000000" pitchFamily="50" charset="-128"/>
                <a:ea typeface="游ゴシック Medium" panose="020B0500000000000000" pitchFamily="50" charset="-128"/>
                <a:cs typeface="+mn-cs"/>
              </a:rPr>
              <a:t>３．測定結果</a:t>
            </a:r>
            <a:br>
              <a:rPr lang="en-US" altLang="ja-JP" sz="3000" b="1" kern="0" dirty="0">
                <a:solidFill>
                  <a:srgbClr val="C00000"/>
                </a:solidFill>
                <a:latin typeface="游ゴシック Medium" panose="020B0500000000000000" pitchFamily="50" charset="-128"/>
                <a:ea typeface="游ゴシック Medium" panose="020B0500000000000000" pitchFamily="50" charset="-128"/>
                <a:cs typeface="+mn-cs"/>
              </a:rPr>
            </a:br>
            <a:endParaRPr kumimoji="1" lang="ja-JP" altLang="en-US" sz="2800" dirty="0">
              <a:latin typeface="游ゴシック Medium" panose="020B0500000000000000" pitchFamily="50" charset="-128"/>
              <a:ea typeface="游ゴシック Medium" panose="020B0500000000000000" pitchFamily="50" charset="-128"/>
            </a:endParaRPr>
          </a:p>
        </p:txBody>
      </p:sp>
      <p:sp>
        <p:nvSpPr>
          <p:cNvPr id="1270" name="コンテンツ プレースホルダー 2"/>
          <p:cNvSpPr>
            <a:spLocks noGrp="1"/>
          </p:cNvSpPr>
          <p:nvPr>
            <p:ph idx="1"/>
          </p:nvPr>
        </p:nvSpPr>
        <p:spPr>
          <a:xfrm>
            <a:off x="47010" y="919137"/>
            <a:ext cx="5287638" cy="415052"/>
          </a:xfrm>
        </p:spPr>
        <p:txBody>
          <a:bodyPr>
            <a:noAutofit/>
          </a:bodyPr>
          <a:lstStyle/>
          <a:p>
            <a:pPr marL="0" lvl="0" indent="0">
              <a:lnSpc>
                <a:spcPts val="3300"/>
              </a:lnSpc>
              <a:spcBef>
                <a:spcPts val="0"/>
              </a:spcBef>
              <a:buNone/>
              <a:defRPr/>
            </a:pPr>
            <a:r>
              <a:rPr kumimoji="0" lang="ja-JP" altLang="en-US" sz="2400" b="1" dirty="0">
                <a:solidFill>
                  <a:srgbClr val="C00000"/>
                </a:solidFill>
                <a:latin typeface="游ゴシック Medium" panose="020B0500000000000000" pitchFamily="50" charset="-128"/>
                <a:ea typeface="游ゴシック Medium" panose="020B0500000000000000" pitchFamily="50" charset="-128"/>
              </a:rPr>
              <a:t>（５）パネルとエアコンの処理熱量</a:t>
            </a:r>
            <a:endParaRPr kumimoji="0" lang="en-US" altLang="ja-JP" sz="2400" b="1" dirty="0">
              <a:solidFill>
                <a:srgbClr val="C00000"/>
              </a:solidFill>
              <a:latin typeface="游ゴシック Medium" panose="020B0500000000000000" pitchFamily="50" charset="-128"/>
              <a:ea typeface="游ゴシック Medium" panose="020B0500000000000000" pitchFamily="50" charset="-128"/>
            </a:endParaRPr>
          </a:p>
        </p:txBody>
      </p:sp>
      <p:sp>
        <p:nvSpPr>
          <p:cNvPr id="1271" name="スライド番号プレースホルダー 6"/>
          <p:cNvSpPr>
            <a:spLocks noGrp="1"/>
          </p:cNvSpPr>
          <p:nvPr>
            <p:ph type="sldNum" sz="quarter" idx="12"/>
          </p:nvPr>
        </p:nvSpPr>
        <p:spPr>
          <a:xfrm>
            <a:off x="94262" y="6506162"/>
            <a:ext cx="295417" cy="310346"/>
          </a:xfrm>
        </p:spPr>
        <p:txBody>
          <a:bodyPr/>
          <a:lstStyle/>
          <a:p>
            <a:fld id="{5219290E-3DC3-454E-9062-54CDFE1E68F5}" type="slidenum">
              <a:rPr kumimoji="1" lang="ja-JP" altLang="en-US" sz="1400" smtClean="0"/>
              <a:t>9</a:t>
            </a:fld>
            <a:endParaRPr kumimoji="1" lang="ja-JP" altLang="en-US" sz="1400" dirty="0"/>
          </a:p>
        </p:txBody>
      </p:sp>
      <p:sp>
        <p:nvSpPr>
          <p:cNvPr id="1272" name="テキスト ボックス 58"/>
          <p:cNvSpPr txBox="1"/>
          <p:nvPr/>
        </p:nvSpPr>
        <p:spPr>
          <a:xfrm>
            <a:off x="247703" y="1591055"/>
            <a:ext cx="8733815" cy="2206781"/>
          </a:xfrm>
          <a:prstGeom prst="rect">
            <a:avLst/>
          </a:prstGeom>
          <a:noFill/>
          <a:ln w="6350">
            <a:noFill/>
          </a:ln>
          <a:effectLst/>
        </p:spPr>
        <p:txBody>
          <a:bodyPr rot="0" spcFirstLastPara="0" vert="horz" wrap="square" lIns="36000" tIns="0" rIns="36000" bIns="0" numCol="1" spcCol="0" rtlCol="0" fromWordArt="0" anchor="t" anchorCtr="0" forceAA="0" compatLnSpc="1">
            <a:prstTxWarp prst="textNoShape">
              <a:avLst/>
            </a:prstTxWarp>
            <a:noAutofit/>
          </a:bodyPr>
          <a:lstStyle/>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・内外空気の比エンタルピー差と換気量（0.5回と想定）および貫流熱量（室温と表面温の差等）から放射パネルとエアコンの処理熱量を推計。</a:t>
            </a:r>
          </a:p>
          <a:p>
            <a:pPr algn="just">
              <a:spcAft>
                <a:spcPts val="0"/>
              </a:spcAft>
            </a:pP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・パネル処理熱量は0.5～1.0kW／30分･枚、エアコンは2～4kW／30分･台。</a:t>
            </a: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・これは、カタログ値（パネル1.23kW／枚、エアコン16kW／台）に対し　　</a:t>
            </a: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パネル80～160％、エアコン25～50％。</a:t>
            </a:r>
          </a:p>
          <a:p>
            <a:pPr algn="just">
              <a:spcAft>
                <a:spcPts val="0"/>
              </a:spcAft>
            </a:pPr>
            <a:endPar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・エアコンの処理熱量が少ないのは、館内上部空気の処理熱量を除外して</a:t>
            </a:r>
            <a:endParaRPr lang="ja-JP" altLang="en-US"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endParaRPr>
          </a:p>
          <a:p>
            <a:pPr algn="just">
              <a:spcAft>
                <a:spcPts val="0"/>
              </a:spcAft>
            </a:pPr>
            <a:r>
              <a:rPr lang="en-US" altLang="ja-JP" sz="2000" b="1" kern="100" dirty="0">
                <a:solidFill>
                  <a:srgbClr val="0070C0"/>
                </a:solidFill>
                <a:latin typeface="Century" panose="02040604050505020304" pitchFamily="18" charset="0"/>
                <a:ea typeface="ＭＳ ゴシック" panose="020B0609070205080204" pitchFamily="49" charset="-128"/>
                <a:cs typeface="Times New Roman" panose="02020603050405020304" pitchFamily="18" charset="0"/>
              </a:rPr>
              <a:t>　いるためか。</a:t>
            </a:r>
          </a:p>
        </p:txBody>
      </p:sp>
    </p:spTree>
    <p:custDataLst>
      <p:tags r:id="rId1"/>
    </p:custDataLst>
    <p:extLst>
      <p:ext uri="{BB962C8B-B14F-4D97-AF65-F5344CB8AC3E}">
        <p14:creationId xmlns:p14="http://schemas.microsoft.com/office/powerpoint/2010/main" val="33965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72">
                                            <p:txEl>
                                              <p:pRg st="0" end="0"/>
                                            </p:txEl>
                                          </p:spTgt>
                                        </p:tgtEl>
                                        <p:attrNameLst>
                                          <p:attrName>style.visibility</p:attrName>
                                        </p:attrNameLst>
                                      </p:cBhvr>
                                      <p:to>
                                        <p:strVal val="visible"/>
                                      </p:to>
                                    </p:set>
                                    <p:animEffect transition="in" filter="wipe(up)">
                                      <p:cBhvr>
                                        <p:cTn id="7" dur="500"/>
                                        <p:tgtEl>
                                          <p:spTgt spid="12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72">
                                            <p:txEl>
                                              <p:pRg st="2" end="2"/>
                                            </p:txEl>
                                          </p:spTgt>
                                        </p:tgtEl>
                                        <p:attrNameLst>
                                          <p:attrName>style.visibility</p:attrName>
                                        </p:attrNameLst>
                                      </p:cBhvr>
                                      <p:to>
                                        <p:strVal val="visible"/>
                                      </p:to>
                                    </p:set>
                                    <p:animEffect transition="in" filter="wipe(up)">
                                      <p:cBhvr>
                                        <p:cTn id="12" dur="500"/>
                                        <p:tgtEl>
                                          <p:spTgt spid="127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272">
                                            <p:txEl>
                                              <p:pRg st="3" end="3"/>
                                            </p:txEl>
                                          </p:spTgt>
                                        </p:tgtEl>
                                        <p:attrNameLst>
                                          <p:attrName>style.visibility</p:attrName>
                                        </p:attrNameLst>
                                      </p:cBhvr>
                                      <p:to>
                                        <p:strVal val="visible"/>
                                      </p:to>
                                    </p:set>
                                    <p:animEffect transition="in" filter="wipe(up)">
                                      <p:cBhvr>
                                        <p:cTn id="17" dur="500"/>
                                        <p:tgtEl>
                                          <p:spTgt spid="1272">
                                            <p:txEl>
                                              <p:pRg st="3" end="3"/>
                                            </p:txEl>
                                          </p:spTgt>
                                        </p:tgtEl>
                                      </p:cBhvr>
                                    </p:animEffect>
                                  </p:childTnLst>
                                </p:cTn>
                              </p:par>
                              <p:par>
                                <p:cTn id="18" presetID="22" presetClass="entr" presetSubtype="1" fill="hold" nodeType="withEffect">
                                  <p:stCondLst>
                                    <p:cond delay="0"/>
                                  </p:stCondLst>
                                  <p:childTnLst>
                                    <p:set>
                                      <p:cBhvr>
                                        <p:cTn id="19" dur="1" fill="hold">
                                          <p:stCondLst>
                                            <p:cond delay="0"/>
                                          </p:stCondLst>
                                        </p:cTn>
                                        <p:tgtEl>
                                          <p:spTgt spid="1272">
                                            <p:txEl>
                                              <p:pRg st="4" end="4"/>
                                            </p:txEl>
                                          </p:spTgt>
                                        </p:tgtEl>
                                        <p:attrNameLst>
                                          <p:attrName>style.visibility</p:attrName>
                                        </p:attrNameLst>
                                      </p:cBhvr>
                                      <p:to>
                                        <p:strVal val="visible"/>
                                      </p:to>
                                    </p:set>
                                    <p:animEffect transition="in" filter="wipe(up)">
                                      <p:cBhvr>
                                        <p:cTn id="20" dur="500"/>
                                        <p:tgtEl>
                                          <p:spTgt spid="127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272">
                                            <p:txEl>
                                              <p:pRg st="6" end="6"/>
                                            </p:txEl>
                                          </p:spTgt>
                                        </p:tgtEl>
                                        <p:attrNameLst>
                                          <p:attrName>style.visibility</p:attrName>
                                        </p:attrNameLst>
                                      </p:cBhvr>
                                      <p:to>
                                        <p:strVal val="visible"/>
                                      </p:to>
                                    </p:set>
                                    <p:animEffect transition="in" filter="wipe(up)">
                                      <p:cBhvr>
                                        <p:cTn id="25" dur="500"/>
                                        <p:tgtEl>
                                          <p:spTgt spid="1272">
                                            <p:txEl>
                                              <p:pRg st="6" end="6"/>
                                            </p:txEl>
                                          </p:spTgt>
                                        </p:tgtEl>
                                      </p:cBhvr>
                                    </p:animEffect>
                                  </p:childTnLst>
                                </p:cTn>
                              </p:par>
                              <p:par>
                                <p:cTn id="26" presetID="22" presetClass="entr" presetSubtype="1" fill="hold" nodeType="withEffect">
                                  <p:stCondLst>
                                    <p:cond delay="0"/>
                                  </p:stCondLst>
                                  <p:childTnLst>
                                    <p:set>
                                      <p:cBhvr>
                                        <p:cTn id="27" dur="1" fill="hold">
                                          <p:stCondLst>
                                            <p:cond delay="0"/>
                                          </p:stCondLst>
                                        </p:cTn>
                                        <p:tgtEl>
                                          <p:spTgt spid="1272">
                                            <p:txEl>
                                              <p:pRg st="7" end="7"/>
                                            </p:txEl>
                                          </p:spTgt>
                                        </p:tgtEl>
                                        <p:attrNameLst>
                                          <p:attrName>style.visibility</p:attrName>
                                        </p:attrNameLst>
                                      </p:cBhvr>
                                      <p:to>
                                        <p:strVal val="visible"/>
                                      </p:to>
                                    </p:set>
                                    <p:animEffect transition="in" filter="wipe(up)">
                                      <p:cBhvr>
                                        <p:cTn id="28" dur="500"/>
                                        <p:tgtEl>
                                          <p:spTgt spid="127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13.5|14.9|1.7|18.6"/>
</p:tagLst>
</file>

<file path=ppt/tags/tag10.xml><?xml version="1.0" encoding="utf-8"?>
<p:tagLst xmlns:a="http://schemas.openxmlformats.org/drawingml/2006/main" xmlns:r="http://schemas.openxmlformats.org/officeDocument/2006/relationships" xmlns:p="http://schemas.openxmlformats.org/presentationml/2006/main">
  <p:tag name="TIMING" val="|1.2|6|14|12.1"/>
</p:tagLst>
</file>

<file path=ppt/tags/tag11.xml><?xml version="1.0" encoding="utf-8"?>
<p:tagLst xmlns:a="http://schemas.openxmlformats.org/drawingml/2006/main" xmlns:r="http://schemas.openxmlformats.org/officeDocument/2006/relationships" xmlns:p="http://schemas.openxmlformats.org/presentationml/2006/main">
  <p:tag name="TIMING" val="|1.3|7.6"/>
</p:tagLst>
</file>

<file path=ppt/tags/tag2.xml><?xml version="1.0" encoding="utf-8"?>
<p:tagLst xmlns:a="http://schemas.openxmlformats.org/drawingml/2006/main" xmlns:r="http://schemas.openxmlformats.org/officeDocument/2006/relationships" xmlns:p="http://schemas.openxmlformats.org/presentationml/2006/main">
  <p:tag name="TIMING" val="|1.4|13.5|14.9|1.7|18.6"/>
</p:tagLst>
</file>

<file path=ppt/tags/tag3.xml><?xml version="1.0" encoding="utf-8"?>
<p:tagLst xmlns:a="http://schemas.openxmlformats.org/drawingml/2006/main" xmlns:r="http://schemas.openxmlformats.org/officeDocument/2006/relationships" xmlns:p="http://schemas.openxmlformats.org/presentationml/2006/main">
  <p:tag name="TIMING" val="|1.4|13.5|14.9|1.7|18.6"/>
</p:tagLst>
</file>

<file path=ppt/tags/tag4.xml><?xml version="1.0" encoding="utf-8"?>
<p:tagLst xmlns:a="http://schemas.openxmlformats.org/drawingml/2006/main" xmlns:r="http://schemas.openxmlformats.org/officeDocument/2006/relationships" xmlns:p="http://schemas.openxmlformats.org/presentationml/2006/main">
  <p:tag name="TIMING" val="|1.2|18.9|12|12.7|10.4|3.1|33.9"/>
</p:tagLst>
</file>

<file path=ppt/tags/tag5.xml><?xml version="1.0" encoding="utf-8"?>
<p:tagLst xmlns:a="http://schemas.openxmlformats.org/drawingml/2006/main" xmlns:r="http://schemas.openxmlformats.org/officeDocument/2006/relationships" xmlns:p="http://schemas.openxmlformats.org/presentationml/2006/main">
  <p:tag name="TIMING" val="|1.2|6|14|12.1"/>
</p:tagLst>
</file>

<file path=ppt/tags/tag6.xml><?xml version="1.0" encoding="utf-8"?>
<p:tagLst xmlns:a="http://schemas.openxmlformats.org/drawingml/2006/main" xmlns:r="http://schemas.openxmlformats.org/officeDocument/2006/relationships" xmlns:p="http://schemas.openxmlformats.org/presentationml/2006/main">
  <p:tag name="TIMING" val="|1.2|6|14|12.1"/>
</p:tagLst>
</file>

<file path=ppt/tags/tag7.xml><?xml version="1.0" encoding="utf-8"?>
<p:tagLst xmlns:a="http://schemas.openxmlformats.org/drawingml/2006/main" xmlns:r="http://schemas.openxmlformats.org/officeDocument/2006/relationships" xmlns:p="http://schemas.openxmlformats.org/presentationml/2006/main">
  <p:tag name="TIMING" val="|1.2|6|14|12.1"/>
</p:tagLst>
</file>

<file path=ppt/tags/tag8.xml><?xml version="1.0" encoding="utf-8"?>
<p:tagLst xmlns:a="http://schemas.openxmlformats.org/drawingml/2006/main" xmlns:r="http://schemas.openxmlformats.org/officeDocument/2006/relationships" xmlns:p="http://schemas.openxmlformats.org/presentationml/2006/main">
  <p:tag name="TIMING" val="|1.2|6|14|12.1"/>
</p:tagLst>
</file>

<file path=ppt/tags/tag9.xml><?xml version="1.0" encoding="utf-8"?>
<p:tagLst xmlns:a="http://schemas.openxmlformats.org/drawingml/2006/main" xmlns:r="http://schemas.openxmlformats.org/officeDocument/2006/relationships" xmlns:p="http://schemas.openxmlformats.org/presentationml/2006/main">
  <p:tag name="TIMING" val="|1.2|6|14|12.1"/>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18764</TotalTime>
  <Words>1782</Words>
  <Application>Microsoft Office PowerPoint</Application>
  <PresentationFormat>画面に合わせる (4:3)</PresentationFormat>
  <Paragraphs>193</Paragraphs>
  <Slides>12</Slides>
  <Notes>12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ＭＳ ゴシック</vt:lpstr>
      <vt:lpstr>游ゴシック</vt:lpstr>
      <vt:lpstr>游ゴシック Medium</vt:lpstr>
      <vt:lpstr>Arial</vt:lpstr>
      <vt:lpstr>Calibri</vt:lpstr>
      <vt:lpstr>Calibri Light</vt:lpstr>
      <vt:lpstr>Century</vt:lpstr>
      <vt:lpstr>Wingdings</vt:lpstr>
      <vt:lpstr>Office テーマ</vt:lpstr>
      <vt:lpstr>放射空調設備を設けた体育館の環境形成特性と省エネルギーに関する研究  その１　冷房期における空調運転時の温熱環境と エネルギー消費の分析 </vt:lpstr>
      <vt:lpstr>１．はじめに </vt:lpstr>
      <vt:lpstr>PowerPoint プレゼンテーション</vt:lpstr>
      <vt:lpstr>PowerPoint プレゼンテーション</vt:lpstr>
      <vt:lpstr>３．測定結果 </vt:lpstr>
      <vt:lpstr>３．測定結果 </vt:lpstr>
      <vt:lpstr>３．測定結果 </vt:lpstr>
      <vt:lpstr>３．測定結果 </vt:lpstr>
      <vt:lpstr>３．測定結果 </vt:lpstr>
      <vt:lpstr>３．測定結果 </vt:lpstr>
      <vt:lpstr>３．測定結果 </vt:lpstr>
      <vt:lpstr>４．まとめ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家庭内における省エネルギー行動と意識に関する研究  その８　新築マンション居住者に対する 入居前後ならびに入居1年後のアンケート調査結果</dc:title>
  <dc:creator>吉田 一居</dc:creator>
  <cp:lastModifiedBy>吉田 正</cp:lastModifiedBy>
  <cp:revision>340</cp:revision>
  <cp:lastPrinted>2018-08-17T10:47:32Z</cp:lastPrinted>
  <dcterms:created xsi:type="dcterms:W3CDTF">2017-08-03T04:46:59Z</dcterms:created>
  <dcterms:modified xsi:type="dcterms:W3CDTF">2021-07-27T08:57:13Z</dcterms:modified>
</cp:coreProperties>
</file>